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97" r:id="rId3"/>
    <p:sldId id="298" r:id="rId4"/>
    <p:sldId id="301" r:id="rId5"/>
    <p:sldId id="299" r:id="rId6"/>
    <p:sldId id="303" r:id="rId7"/>
    <p:sldId id="300" r:id="rId8"/>
    <p:sldId id="302" r:id="rId9"/>
    <p:sldId id="304" r:id="rId10"/>
    <p:sldId id="361" r:id="rId11"/>
    <p:sldId id="306" r:id="rId12"/>
    <p:sldId id="362" r:id="rId13"/>
    <p:sldId id="308" r:id="rId14"/>
    <p:sldId id="310" r:id="rId15"/>
    <p:sldId id="309" r:id="rId16"/>
    <p:sldId id="311" r:id="rId17"/>
    <p:sldId id="313" r:id="rId18"/>
    <p:sldId id="314" r:id="rId19"/>
    <p:sldId id="353" r:id="rId20"/>
    <p:sldId id="316" r:id="rId21"/>
    <p:sldId id="317" r:id="rId22"/>
    <p:sldId id="354" r:id="rId23"/>
    <p:sldId id="355" r:id="rId24"/>
    <p:sldId id="356" r:id="rId25"/>
    <p:sldId id="357" r:id="rId26"/>
    <p:sldId id="358" r:id="rId27"/>
    <p:sldId id="359" r:id="rId28"/>
    <p:sldId id="360" r:id="rId29"/>
  </p:sldIdLst>
  <p:sldSz cx="9144000" cy="6858000" type="screen4x3"/>
  <p:notesSz cx="6858000" cy="9144000"/>
  <p:defaultTextStyle>
    <a:defPPr>
      <a:defRPr lang="en"/>
    </a:defPPr>
    <a:lvl1pPr algn="l" rtl="0" fontAlgn="base">
      <a:spcBef>
        <a:spcPct val="20000"/>
      </a:spcBef>
      <a:spcAft>
        <a:spcPct val="0"/>
      </a:spcAft>
      <a:buChar char="•"/>
      <a:defRPr sz="3200" kern="1200">
        <a:solidFill>
          <a:schemeClr val="tx1"/>
        </a:solidFill>
        <a:latin typeface="Times New Roman" panose="02020603050405020304" pitchFamily="18" charset="0"/>
        <a:ea typeface="+mn-ea"/>
        <a:cs typeface="+mn-cs"/>
      </a:defRPr>
    </a:lvl1pPr>
    <a:lvl2pPr marL="457200" algn="l" rtl="0" fontAlgn="base">
      <a:spcBef>
        <a:spcPct val="20000"/>
      </a:spcBef>
      <a:spcAft>
        <a:spcPct val="0"/>
      </a:spcAft>
      <a:buChar char="•"/>
      <a:defRPr sz="3200" kern="1200">
        <a:solidFill>
          <a:schemeClr val="tx1"/>
        </a:solidFill>
        <a:latin typeface="Times New Roman" panose="02020603050405020304" pitchFamily="18" charset="0"/>
        <a:ea typeface="+mn-ea"/>
        <a:cs typeface="+mn-cs"/>
      </a:defRPr>
    </a:lvl2pPr>
    <a:lvl3pPr marL="914400" algn="l" rtl="0" fontAlgn="base">
      <a:spcBef>
        <a:spcPct val="20000"/>
      </a:spcBef>
      <a:spcAft>
        <a:spcPct val="0"/>
      </a:spcAft>
      <a:buChar char="•"/>
      <a:defRPr sz="3200" kern="1200">
        <a:solidFill>
          <a:schemeClr val="tx1"/>
        </a:solidFill>
        <a:latin typeface="Times New Roman" panose="02020603050405020304" pitchFamily="18" charset="0"/>
        <a:ea typeface="+mn-ea"/>
        <a:cs typeface="+mn-cs"/>
      </a:defRPr>
    </a:lvl3pPr>
    <a:lvl4pPr marL="1371600" algn="l" rtl="0" fontAlgn="base">
      <a:spcBef>
        <a:spcPct val="20000"/>
      </a:spcBef>
      <a:spcAft>
        <a:spcPct val="0"/>
      </a:spcAft>
      <a:buChar char="•"/>
      <a:defRPr sz="3200" kern="1200">
        <a:solidFill>
          <a:schemeClr val="tx1"/>
        </a:solidFill>
        <a:latin typeface="Times New Roman" panose="02020603050405020304" pitchFamily="18" charset="0"/>
        <a:ea typeface="+mn-ea"/>
        <a:cs typeface="+mn-cs"/>
      </a:defRPr>
    </a:lvl4pPr>
    <a:lvl5pPr marL="1828800" algn="l" rtl="0" fontAlgn="base">
      <a:spcBef>
        <a:spcPct val="20000"/>
      </a:spcBef>
      <a:spcAft>
        <a:spcPct val="0"/>
      </a:spcAft>
      <a:buChar char="•"/>
      <a:defRPr sz="3200" kern="1200">
        <a:solidFill>
          <a:schemeClr val="tx1"/>
        </a:solidFill>
        <a:latin typeface="Times New Roman" panose="02020603050405020304" pitchFamily="18" charset="0"/>
        <a:ea typeface="+mn-ea"/>
        <a:cs typeface="+mn-cs"/>
      </a:defRPr>
    </a:lvl5pPr>
    <a:lvl6pPr marL="2286000" algn="l" defTabSz="914400" rtl="0" eaLnBrk="1" latinLnBrk="0" hangingPunct="1">
      <a:defRPr sz="3200" kern="1200">
        <a:solidFill>
          <a:schemeClr val="tx1"/>
        </a:solidFill>
        <a:latin typeface="Times New Roman" panose="02020603050405020304" pitchFamily="18" charset="0"/>
        <a:ea typeface="+mn-ea"/>
        <a:cs typeface="+mn-cs"/>
      </a:defRPr>
    </a:lvl6pPr>
    <a:lvl7pPr marL="2743200" algn="l" defTabSz="914400" rtl="0" eaLnBrk="1" latinLnBrk="0" hangingPunct="1">
      <a:defRPr sz="3200" kern="1200">
        <a:solidFill>
          <a:schemeClr val="tx1"/>
        </a:solidFill>
        <a:latin typeface="Times New Roman" panose="02020603050405020304" pitchFamily="18" charset="0"/>
        <a:ea typeface="+mn-ea"/>
        <a:cs typeface="+mn-cs"/>
      </a:defRPr>
    </a:lvl7pPr>
    <a:lvl8pPr marL="3200400" algn="l" defTabSz="914400" rtl="0" eaLnBrk="1" latinLnBrk="0" hangingPunct="1">
      <a:defRPr sz="3200" kern="1200">
        <a:solidFill>
          <a:schemeClr val="tx1"/>
        </a:solidFill>
        <a:latin typeface="Times New Roman" panose="02020603050405020304" pitchFamily="18" charset="0"/>
        <a:ea typeface="+mn-ea"/>
        <a:cs typeface="+mn-cs"/>
      </a:defRPr>
    </a:lvl8pPr>
    <a:lvl9pPr marL="3657600" algn="l" defTabSz="914400" rtl="0" eaLnBrk="1" latinLnBrk="0" hangingPunct="1">
      <a:defRPr sz="32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336699"/>
    <a:srgbClr val="6600CC"/>
    <a:srgbClr val="1F3F47"/>
    <a:srgbClr val="660033"/>
    <a:srgbClr val="9933FF"/>
    <a:srgbClr val="FFCC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0909" autoAdjust="0"/>
  </p:normalViewPr>
  <p:slideViewPr>
    <p:cSldViewPr>
      <p:cViewPr varScale="1">
        <p:scale>
          <a:sx n="106" d="100"/>
          <a:sy n="106" d="100"/>
        </p:scale>
        <p:origin x="501" y="57"/>
      </p:cViewPr>
      <p:guideLst>
        <p:guide orient="horz" pos="2160"/>
        <p:guide pos="2880"/>
      </p:guideLst>
    </p:cSldViewPr>
  </p:slideViewPr>
  <p:outlineViewPr>
    <p:cViewPr>
      <p:scale>
        <a:sx n="33" d="100"/>
        <a:sy n="33" d="100"/>
      </p:scale>
      <p:origin x="96" y="19742"/>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a:extLst>
              <a:ext uri="{FF2B5EF4-FFF2-40B4-BE49-F238E27FC236}">
                <a16:creationId xmlns:a16="http://schemas.microsoft.com/office/drawing/2014/main" id="{07563C0F-65BE-40C1-6628-F780C6AC9050}"/>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200">
                <a:latin typeface="Times New Roman" charset="0"/>
              </a:defRPr>
            </a:lvl1pPr>
          </a:lstStyle>
          <a:p>
            <a:pPr>
              <a:defRPr/>
            </a:pPr>
            <a:endParaRPr lang="sr-Latn-CS"/>
          </a:p>
        </p:txBody>
      </p:sp>
      <p:sp>
        <p:nvSpPr>
          <p:cNvPr id="37891" name="Rectangle 3">
            <a:extLst>
              <a:ext uri="{FF2B5EF4-FFF2-40B4-BE49-F238E27FC236}">
                <a16:creationId xmlns:a16="http://schemas.microsoft.com/office/drawing/2014/main" id="{DFD3F8F3-DA52-5200-A5D2-B6E47456CD84}"/>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200">
                <a:latin typeface="Times New Roman" charset="0"/>
              </a:defRPr>
            </a:lvl1pPr>
          </a:lstStyle>
          <a:p>
            <a:pPr>
              <a:defRPr/>
            </a:pPr>
            <a:endParaRPr lang="sr-Latn-CS"/>
          </a:p>
        </p:txBody>
      </p:sp>
      <p:sp>
        <p:nvSpPr>
          <p:cNvPr id="97284" name="Rectangle 4">
            <a:extLst>
              <a:ext uri="{FF2B5EF4-FFF2-40B4-BE49-F238E27FC236}">
                <a16:creationId xmlns:a16="http://schemas.microsoft.com/office/drawing/2014/main" id="{07F6E6B9-283C-4401-D0EC-CE66E9E7387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3" name="Rectangle 5">
            <a:extLst>
              <a:ext uri="{FF2B5EF4-FFF2-40B4-BE49-F238E27FC236}">
                <a16:creationId xmlns:a16="http://schemas.microsoft.com/office/drawing/2014/main" id="{1AC2F085-B501-FC3F-BCA5-8925AF9D376D}"/>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Latn-CS" noProof="0"/>
              <a:t>Click to edit Master text styles</a:t>
            </a:r>
          </a:p>
          <a:p>
            <a:pPr lvl="1"/>
            <a:r>
              <a:rPr lang="sr-Latn-CS" noProof="0"/>
              <a:t>Second level</a:t>
            </a:r>
          </a:p>
          <a:p>
            <a:pPr lvl="2"/>
            <a:r>
              <a:rPr lang="sr-Latn-CS" noProof="0"/>
              <a:t>Third level</a:t>
            </a:r>
          </a:p>
          <a:p>
            <a:pPr lvl="3"/>
            <a:r>
              <a:rPr lang="sr-Latn-CS" noProof="0"/>
              <a:t>Fourth level</a:t>
            </a:r>
          </a:p>
          <a:p>
            <a:pPr lvl="4"/>
            <a:r>
              <a:rPr lang="sr-Latn-CS" noProof="0"/>
              <a:t>Fifth level</a:t>
            </a:r>
          </a:p>
        </p:txBody>
      </p:sp>
      <p:sp>
        <p:nvSpPr>
          <p:cNvPr id="37894" name="Rectangle 6">
            <a:extLst>
              <a:ext uri="{FF2B5EF4-FFF2-40B4-BE49-F238E27FC236}">
                <a16:creationId xmlns:a16="http://schemas.microsoft.com/office/drawing/2014/main" id="{95349B1A-BC43-F3AB-402F-75596F036327}"/>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FontTx/>
              <a:buNone/>
              <a:defRPr sz="1200">
                <a:latin typeface="Times New Roman" charset="0"/>
              </a:defRPr>
            </a:lvl1pPr>
          </a:lstStyle>
          <a:p>
            <a:pPr>
              <a:defRPr/>
            </a:pPr>
            <a:endParaRPr lang="sr-Latn-CS"/>
          </a:p>
        </p:txBody>
      </p:sp>
      <p:sp>
        <p:nvSpPr>
          <p:cNvPr id="37895" name="Rectangle 7">
            <a:extLst>
              <a:ext uri="{FF2B5EF4-FFF2-40B4-BE49-F238E27FC236}">
                <a16:creationId xmlns:a16="http://schemas.microsoft.com/office/drawing/2014/main" id="{E0D2C4EB-6396-17C2-EC93-091D0238A476}"/>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FontTx/>
              <a:buNone/>
              <a:defRPr sz="1200"/>
            </a:lvl1pPr>
          </a:lstStyle>
          <a:p>
            <a:fld id="{5D1C1D91-9282-4164-A8C4-9213992736C4}" type="slidenum">
              <a:rPr lang="sr-Latn-CS" altLang="en-US"/>
              <a:pPr/>
              <a:t>‹#›</a:t>
            </a:fld>
            <a:endParaRPr lang="sr-Latn-C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a:extLst>
              <a:ext uri="{FF2B5EF4-FFF2-40B4-BE49-F238E27FC236}">
                <a16:creationId xmlns:a16="http://schemas.microsoft.com/office/drawing/2014/main" id="{6F95304C-E9DC-CA66-193F-F2ABFF6C9144}"/>
              </a:ext>
            </a:extLst>
          </p:cNvPr>
          <p:cNvSpPr>
            <a:spLocks noGrp="1" noRot="1" noChangeAspect="1" noTextEdit="1"/>
          </p:cNvSpPr>
          <p:nvPr>
            <p:ph type="sldImg"/>
          </p:nvPr>
        </p:nvSpPr>
        <p:spPr>
          <a:ln/>
        </p:spPr>
      </p:sp>
      <p:sp>
        <p:nvSpPr>
          <p:cNvPr id="139267" name="Notes Placeholder 2">
            <a:extLst>
              <a:ext uri="{FF2B5EF4-FFF2-40B4-BE49-F238E27FC236}">
                <a16:creationId xmlns:a16="http://schemas.microsoft.com/office/drawing/2014/main" id="{F89317E1-3386-5199-B9D7-3B124078F61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
        <p:nvSpPr>
          <p:cNvPr id="139268" name="Slide Number Placeholder 3">
            <a:extLst>
              <a:ext uri="{FF2B5EF4-FFF2-40B4-BE49-F238E27FC236}">
                <a16:creationId xmlns:a16="http://schemas.microsoft.com/office/drawing/2014/main" id="{4E3411CD-271B-02DC-2DD7-681AA1BBCBBF}"/>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4C536F41-18CB-4886-B7F8-7657662C5909}" type="slidenum">
              <a:rPr lang="sr-Latn-CS" altLang="en-US" sz="1200"/>
              <a:pPr eaLnBrk="1" hangingPunct="1"/>
              <a:t>2</a:t>
            </a:fld>
            <a:endParaRPr lang="sr-Latn-C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a16="http://schemas.microsoft.com/office/drawing/2014/main" id="{B3EE7BE1-16DF-F8E5-A717-B033A10790BD}"/>
              </a:ext>
            </a:extLst>
          </p:cNvPr>
          <p:cNvSpPr>
            <a:spLocks noGrp="1" noRot="1" noChangeAspect="1" noTextEdit="1"/>
          </p:cNvSpPr>
          <p:nvPr>
            <p:ph type="sldImg"/>
          </p:nvPr>
        </p:nvSpPr>
        <p:spPr>
          <a:ln/>
        </p:spPr>
      </p:sp>
      <p:sp>
        <p:nvSpPr>
          <p:cNvPr id="142339" name="Notes Placeholder 2">
            <a:extLst>
              <a:ext uri="{FF2B5EF4-FFF2-40B4-BE49-F238E27FC236}">
                <a16:creationId xmlns:a16="http://schemas.microsoft.com/office/drawing/2014/main" id="{FA91B680-4D00-37B6-AF4F-62CDFEFFCB4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
        <p:nvSpPr>
          <p:cNvPr id="142340" name="Slide Number Placeholder 3">
            <a:extLst>
              <a:ext uri="{FF2B5EF4-FFF2-40B4-BE49-F238E27FC236}">
                <a16:creationId xmlns:a16="http://schemas.microsoft.com/office/drawing/2014/main" id="{24DE92FA-D4AD-1835-91A2-4BF6DBD7628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4422EF16-1AD3-4B17-8389-B6872FADD69E}" type="slidenum">
              <a:rPr lang="sr-Latn-CS" altLang="en-US" sz="1200"/>
              <a:pPr eaLnBrk="1" hangingPunct="1"/>
              <a:t>19</a:t>
            </a:fld>
            <a:endParaRPr lang="sr-Latn-C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id="{0DB1EC2A-56EA-A830-4760-42083B77D671}"/>
              </a:ext>
            </a:extLst>
          </p:cNvPr>
          <p:cNvSpPr>
            <a:spLocks noGrp="1" noRot="1" noChangeAspect="1" noTextEdit="1"/>
          </p:cNvSpPr>
          <p:nvPr>
            <p:ph type="sldImg"/>
          </p:nvPr>
        </p:nvSpPr>
        <p:spPr>
          <a:ln/>
        </p:spPr>
      </p:sp>
      <p:sp>
        <p:nvSpPr>
          <p:cNvPr id="140291" name="Notes Placeholder 2">
            <a:extLst>
              <a:ext uri="{FF2B5EF4-FFF2-40B4-BE49-F238E27FC236}">
                <a16:creationId xmlns:a16="http://schemas.microsoft.com/office/drawing/2014/main" id="{3E2A59A5-6DF0-D9B6-171C-0CCEFDCA324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
        <p:nvSpPr>
          <p:cNvPr id="140292" name="Slide Number Placeholder 3">
            <a:extLst>
              <a:ext uri="{FF2B5EF4-FFF2-40B4-BE49-F238E27FC236}">
                <a16:creationId xmlns:a16="http://schemas.microsoft.com/office/drawing/2014/main" id="{CB23EDD7-1B25-6098-8C00-0684C60A13E7}"/>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04C6E712-CF17-49EE-BF3D-EC123877446E}" type="slidenum">
              <a:rPr lang="sr-Latn-CS" altLang="en-US" sz="1200"/>
              <a:pPr eaLnBrk="1" hangingPunct="1"/>
              <a:t>20</a:t>
            </a:fld>
            <a:endParaRPr lang="sr-Latn-CS" alt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a:extLst>
              <a:ext uri="{FF2B5EF4-FFF2-40B4-BE49-F238E27FC236}">
                <a16:creationId xmlns:a16="http://schemas.microsoft.com/office/drawing/2014/main" id="{A9022777-011D-D810-1F55-E0008F95ECEF}"/>
              </a:ext>
            </a:extLst>
          </p:cNvPr>
          <p:cNvSpPr>
            <a:spLocks noGrp="1" noRot="1" noChangeAspect="1" noTextEdit="1"/>
          </p:cNvSpPr>
          <p:nvPr>
            <p:ph type="sldImg"/>
          </p:nvPr>
        </p:nvSpPr>
        <p:spPr>
          <a:ln/>
        </p:spPr>
      </p:sp>
      <p:sp>
        <p:nvSpPr>
          <p:cNvPr id="141315" name="Notes Placeholder 2">
            <a:extLst>
              <a:ext uri="{FF2B5EF4-FFF2-40B4-BE49-F238E27FC236}">
                <a16:creationId xmlns:a16="http://schemas.microsoft.com/office/drawing/2014/main" id="{EC84C3E3-0431-70E0-0AA7-C978567AC34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Times New Roman" panose="02020603050405020304" pitchFamily="18" charset="0"/>
            </a:endParaRPr>
          </a:p>
        </p:txBody>
      </p:sp>
      <p:sp>
        <p:nvSpPr>
          <p:cNvPr id="141316" name="Slide Number Placeholder 3">
            <a:extLst>
              <a:ext uri="{FF2B5EF4-FFF2-40B4-BE49-F238E27FC236}">
                <a16:creationId xmlns:a16="http://schemas.microsoft.com/office/drawing/2014/main" id="{ECB70A77-F1A3-2397-FC18-E86F57D7FAB4}"/>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fld id="{7F83B75E-5BB4-4076-852E-8FF5A9F1AFE4}" type="slidenum">
              <a:rPr lang="sr-Latn-CS" altLang="en-US" sz="1200"/>
              <a:pPr eaLnBrk="1" hangingPunct="1"/>
              <a:t>21</a:t>
            </a:fld>
            <a:endParaRPr lang="sr-Latn-CS"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a:extLst>
              <a:ext uri="{FF2B5EF4-FFF2-40B4-BE49-F238E27FC236}">
                <a16:creationId xmlns:a16="http://schemas.microsoft.com/office/drawing/2014/main" id="{4FEF91AE-6180-E6E2-FA79-78709F84F629}"/>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14FC306A-A8F3-1DF1-39AB-1297A1109524}"/>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98D3AB72-77D8-C47E-F581-1257CE120CFD}"/>
              </a:ext>
            </a:extLst>
          </p:cNvPr>
          <p:cNvSpPr>
            <a:spLocks noGrp="1" noChangeArrowheads="1"/>
          </p:cNvSpPr>
          <p:nvPr>
            <p:ph type="sldNum" sz="quarter" idx="12"/>
          </p:nvPr>
        </p:nvSpPr>
        <p:spPr>
          <a:ln/>
        </p:spPr>
        <p:txBody>
          <a:bodyPr/>
          <a:lstStyle>
            <a:lvl1pPr>
              <a:defRPr/>
            </a:lvl1pPr>
          </a:lstStyle>
          <a:p>
            <a:fld id="{00263DCB-2162-40BC-911E-DD72A807904A}" type="slidenum">
              <a:rPr lang="en-GB" altLang="en-US"/>
              <a:pPr/>
              <a:t>‹#›</a:t>
            </a:fld>
            <a:endParaRPr lang="en-GB" altLang="en-US"/>
          </a:p>
        </p:txBody>
      </p:sp>
    </p:spTree>
    <p:extLst>
      <p:ext uri="{BB962C8B-B14F-4D97-AF65-F5344CB8AC3E}">
        <p14:creationId xmlns:p14="http://schemas.microsoft.com/office/powerpoint/2010/main" val="651346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954A283-1C93-B1E2-347B-AF53499DB04E}"/>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660CCDDE-B5A8-321F-9389-79F828CF94FF}"/>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DE1C4065-E2F5-28C4-2934-3F990127CAF0}"/>
              </a:ext>
            </a:extLst>
          </p:cNvPr>
          <p:cNvSpPr>
            <a:spLocks noGrp="1" noChangeArrowheads="1"/>
          </p:cNvSpPr>
          <p:nvPr>
            <p:ph type="sldNum" sz="quarter" idx="12"/>
          </p:nvPr>
        </p:nvSpPr>
        <p:spPr>
          <a:ln/>
        </p:spPr>
        <p:txBody>
          <a:bodyPr/>
          <a:lstStyle>
            <a:lvl1pPr>
              <a:defRPr/>
            </a:lvl1pPr>
          </a:lstStyle>
          <a:p>
            <a:fld id="{205E5CCB-92E2-41CA-882A-1D86D7AAD424}" type="slidenum">
              <a:rPr lang="en-GB" altLang="en-US"/>
              <a:pPr/>
              <a:t>‹#›</a:t>
            </a:fld>
            <a:endParaRPr lang="en-GB" altLang="en-US"/>
          </a:p>
        </p:txBody>
      </p:sp>
    </p:spTree>
    <p:extLst>
      <p:ext uri="{BB962C8B-B14F-4D97-AF65-F5344CB8AC3E}">
        <p14:creationId xmlns:p14="http://schemas.microsoft.com/office/powerpoint/2010/main" val="22777455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6D77D26-9956-EEE6-4D71-775E6C908E93}"/>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5BF4416-7B26-6F6D-DBA5-B90084CC5350}"/>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CAE6AD92-D3C2-B36A-A53F-743FAF10CA24}"/>
              </a:ext>
            </a:extLst>
          </p:cNvPr>
          <p:cNvSpPr>
            <a:spLocks noGrp="1" noChangeArrowheads="1"/>
          </p:cNvSpPr>
          <p:nvPr>
            <p:ph type="sldNum" sz="quarter" idx="12"/>
          </p:nvPr>
        </p:nvSpPr>
        <p:spPr>
          <a:ln/>
        </p:spPr>
        <p:txBody>
          <a:bodyPr/>
          <a:lstStyle>
            <a:lvl1pPr>
              <a:defRPr/>
            </a:lvl1pPr>
          </a:lstStyle>
          <a:p>
            <a:fld id="{C9AE8383-B3AC-4FB4-9A92-E2BE23482F4F}" type="slidenum">
              <a:rPr lang="en-GB" altLang="en-US"/>
              <a:pPr/>
              <a:t>‹#›</a:t>
            </a:fld>
            <a:endParaRPr lang="en-GB" altLang="en-US"/>
          </a:p>
        </p:txBody>
      </p:sp>
    </p:spTree>
    <p:extLst>
      <p:ext uri="{BB962C8B-B14F-4D97-AF65-F5344CB8AC3E}">
        <p14:creationId xmlns:p14="http://schemas.microsoft.com/office/powerpoint/2010/main" val="983751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36994361-E948-E33F-7C74-E86B444C387C}"/>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2F0A1096-1088-73AD-BC4D-861E259F27A3}"/>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8431F2B1-3213-C7A4-BEF2-85D56805A8BF}"/>
              </a:ext>
            </a:extLst>
          </p:cNvPr>
          <p:cNvSpPr>
            <a:spLocks noGrp="1" noChangeArrowheads="1"/>
          </p:cNvSpPr>
          <p:nvPr>
            <p:ph type="sldNum" sz="quarter" idx="12"/>
          </p:nvPr>
        </p:nvSpPr>
        <p:spPr>
          <a:ln/>
        </p:spPr>
        <p:txBody>
          <a:bodyPr/>
          <a:lstStyle>
            <a:lvl1pPr>
              <a:defRPr/>
            </a:lvl1pPr>
          </a:lstStyle>
          <a:p>
            <a:fld id="{BF44475A-8733-4A2F-BB16-615285306E82}" type="slidenum">
              <a:rPr lang="en-GB" altLang="en-US"/>
              <a:pPr/>
              <a:t>‹#›</a:t>
            </a:fld>
            <a:endParaRPr lang="en-GB" altLang="en-US"/>
          </a:p>
        </p:txBody>
      </p:sp>
    </p:spTree>
    <p:extLst>
      <p:ext uri="{BB962C8B-B14F-4D97-AF65-F5344CB8AC3E}">
        <p14:creationId xmlns:p14="http://schemas.microsoft.com/office/powerpoint/2010/main" val="2772135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25CFFF7C-FCBA-13C3-3BD9-EA6976D6348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C16367CA-E086-6E29-972C-2D82D2DE0F3D}"/>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C1257A9C-2028-6D3D-EE76-102E9879EDC0}"/>
              </a:ext>
            </a:extLst>
          </p:cNvPr>
          <p:cNvSpPr>
            <a:spLocks noGrp="1" noChangeArrowheads="1"/>
          </p:cNvSpPr>
          <p:nvPr>
            <p:ph type="sldNum" sz="quarter" idx="12"/>
          </p:nvPr>
        </p:nvSpPr>
        <p:spPr>
          <a:ln/>
        </p:spPr>
        <p:txBody>
          <a:bodyPr/>
          <a:lstStyle>
            <a:lvl1pPr>
              <a:defRPr/>
            </a:lvl1pPr>
          </a:lstStyle>
          <a:p>
            <a:fld id="{A1243834-C118-4A01-A8CE-D451FF6CE8CE}" type="slidenum">
              <a:rPr lang="en-GB" altLang="en-US"/>
              <a:pPr/>
              <a:t>‹#›</a:t>
            </a:fld>
            <a:endParaRPr lang="en-GB" altLang="en-US"/>
          </a:p>
        </p:txBody>
      </p:sp>
    </p:spTree>
    <p:extLst>
      <p:ext uri="{BB962C8B-B14F-4D97-AF65-F5344CB8AC3E}">
        <p14:creationId xmlns:p14="http://schemas.microsoft.com/office/powerpoint/2010/main" val="1519006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AD5286AE-5E88-2E0B-BDB6-E6B8C410001D}"/>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C9FE0295-F5C0-E4F0-1D70-55394F3120F4}"/>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A7045F66-3580-610F-63BF-CA38BE7FDF44}"/>
              </a:ext>
            </a:extLst>
          </p:cNvPr>
          <p:cNvSpPr>
            <a:spLocks noGrp="1" noChangeArrowheads="1"/>
          </p:cNvSpPr>
          <p:nvPr>
            <p:ph type="sldNum" sz="quarter" idx="12"/>
          </p:nvPr>
        </p:nvSpPr>
        <p:spPr>
          <a:ln/>
        </p:spPr>
        <p:txBody>
          <a:bodyPr/>
          <a:lstStyle>
            <a:lvl1pPr>
              <a:defRPr/>
            </a:lvl1pPr>
          </a:lstStyle>
          <a:p>
            <a:fld id="{1D737C2F-F9E7-432D-A1DB-9238837C6DAA}" type="slidenum">
              <a:rPr lang="en-GB" altLang="en-US"/>
              <a:pPr/>
              <a:t>‹#›</a:t>
            </a:fld>
            <a:endParaRPr lang="en-GB" altLang="en-US"/>
          </a:p>
        </p:txBody>
      </p:sp>
    </p:spTree>
    <p:extLst>
      <p:ext uri="{BB962C8B-B14F-4D97-AF65-F5344CB8AC3E}">
        <p14:creationId xmlns:p14="http://schemas.microsoft.com/office/powerpoint/2010/main" val="36382624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5C3CD1C7-F8C8-EA4E-D3DF-9BD95BD5EF06}"/>
              </a:ext>
            </a:extLst>
          </p:cNvPr>
          <p:cNvSpPr>
            <a:spLocks noGrp="1" noChangeArrowheads="1"/>
          </p:cNvSpPr>
          <p:nvPr>
            <p:ph type="dt" sz="half" idx="10"/>
          </p:nvPr>
        </p:nvSpPr>
        <p:spPr>
          <a:ln/>
        </p:spPr>
        <p:txBody>
          <a:bodyPr/>
          <a:lstStyle>
            <a:lvl1pPr>
              <a:defRPr/>
            </a:lvl1pPr>
          </a:lstStyle>
          <a:p>
            <a:pPr>
              <a:defRPr/>
            </a:pPr>
            <a:endParaRPr lang="en-GB"/>
          </a:p>
        </p:txBody>
      </p:sp>
      <p:sp>
        <p:nvSpPr>
          <p:cNvPr id="8" name="Rectangle 5">
            <a:extLst>
              <a:ext uri="{FF2B5EF4-FFF2-40B4-BE49-F238E27FC236}">
                <a16:creationId xmlns:a16="http://schemas.microsoft.com/office/drawing/2014/main" id="{90E901D1-B7BD-B45A-8F8B-E8BF43049226}"/>
              </a:ext>
            </a:extLst>
          </p:cNvPr>
          <p:cNvSpPr>
            <a:spLocks noGrp="1" noChangeArrowheads="1"/>
          </p:cNvSpPr>
          <p:nvPr>
            <p:ph type="ftr" sz="quarter" idx="11"/>
          </p:nvPr>
        </p:nvSpPr>
        <p:spPr>
          <a:ln/>
        </p:spPr>
        <p:txBody>
          <a:bodyPr/>
          <a:lstStyle>
            <a:lvl1pPr>
              <a:defRPr/>
            </a:lvl1pPr>
          </a:lstStyle>
          <a:p>
            <a:pPr>
              <a:defRPr/>
            </a:pPr>
            <a:endParaRPr lang="en-GB"/>
          </a:p>
        </p:txBody>
      </p:sp>
      <p:sp>
        <p:nvSpPr>
          <p:cNvPr id="9" name="Rectangle 6">
            <a:extLst>
              <a:ext uri="{FF2B5EF4-FFF2-40B4-BE49-F238E27FC236}">
                <a16:creationId xmlns:a16="http://schemas.microsoft.com/office/drawing/2014/main" id="{7687CCCC-F6E4-C710-B1B8-DE71C1CB5CE3}"/>
              </a:ext>
            </a:extLst>
          </p:cNvPr>
          <p:cNvSpPr>
            <a:spLocks noGrp="1" noChangeArrowheads="1"/>
          </p:cNvSpPr>
          <p:nvPr>
            <p:ph type="sldNum" sz="quarter" idx="12"/>
          </p:nvPr>
        </p:nvSpPr>
        <p:spPr>
          <a:ln/>
        </p:spPr>
        <p:txBody>
          <a:bodyPr/>
          <a:lstStyle>
            <a:lvl1pPr>
              <a:defRPr/>
            </a:lvl1pPr>
          </a:lstStyle>
          <a:p>
            <a:fld id="{FBA80B26-4C59-46A3-8263-8F9516041A3A}" type="slidenum">
              <a:rPr lang="en-GB" altLang="en-US"/>
              <a:pPr/>
              <a:t>‹#›</a:t>
            </a:fld>
            <a:endParaRPr lang="en-GB" altLang="en-US"/>
          </a:p>
        </p:txBody>
      </p:sp>
    </p:spTree>
    <p:extLst>
      <p:ext uri="{BB962C8B-B14F-4D97-AF65-F5344CB8AC3E}">
        <p14:creationId xmlns:p14="http://schemas.microsoft.com/office/powerpoint/2010/main" val="3082241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E7BD3F78-19EB-65C5-0BBE-3403952BD0BB}"/>
              </a:ext>
            </a:extLst>
          </p:cNvPr>
          <p:cNvSpPr>
            <a:spLocks noGrp="1" noChangeArrowheads="1"/>
          </p:cNvSpPr>
          <p:nvPr>
            <p:ph type="dt" sz="half" idx="10"/>
          </p:nvPr>
        </p:nvSpPr>
        <p:spPr>
          <a:ln/>
        </p:spPr>
        <p:txBody>
          <a:bodyPr/>
          <a:lstStyle>
            <a:lvl1pPr>
              <a:defRPr/>
            </a:lvl1pPr>
          </a:lstStyle>
          <a:p>
            <a:pPr>
              <a:defRPr/>
            </a:pPr>
            <a:endParaRPr lang="en-GB"/>
          </a:p>
        </p:txBody>
      </p:sp>
      <p:sp>
        <p:nvSpPr>
          <p:cNvPr id="4" name="Rectangle 5">
            <a:extLst>
              <a:ext uri="{FF2B5EF4-FFF2-40B4-BE49-F238E27FC236}">
                <a16:creationId xmlns:a16="http://schemas.microsoft.com/office/drawing/2014/main" id="{8031F100-FA73-B278-A424-4B8CEAA78991}"/>
              </a:ext>
            </a:extLst>
          </p:cNvPr>
          <p:cNvSpPr>
            <a:spLocks noGrp="1" noChangeArrowheads="1"/>
          </p:cNvSpPr>
          <p:nvPr>
            <p:ph type="ftr" sz="quarter" idx="11"/>
          </p:nvPr>
        </p:nvSpPr>
        <p:spPr>
          <a:ln/>
        </p:spPr>
        <p:txBody>
          <a:bodyPr/>
          <a:lstStyle>
            <a:lvl1pPr>
              <a:defRPr/>
            </a:lvl1pPr>
          </a:lstStyle>
          <a:p>
            <a:pPr>
              <a:defRPr/>
            </a:pPr>
            <a:endParaRPr lang="en-GB"/>
          </a:p>
        </p:txBody>
      </p:sp>
      <p:sp>
        <p:nvSpPr>
          <p:cNvPr id="5" name="Rectangle 6">
            <a:extLst>
              <a:ext uri="{FF2B5EF4-FFF2-40B4-BE49-F238E27FC236}">
                <a16:creationId xmlns:a16="http://schemas.microsoft.com/office/drawing/2014/main" id="{76C8EE37-F38C-4964-EFBA-C28784C47DAF}"/>
              </a:ext>
            </a:extLst>
          </p:cNvPr>
          <p:cNvSpPr>
            <a:spLocks noGrp="1" noChangeArrowheads="1"/>
          </p:cNvSpPr>
          <p:nvPr>
            <p:ph type="sldNum" sz="quarter" idx="12"/>
          </p:nvPr>
        </p:nvSpPr>
        <p:spPr>
          <a:ln/>
        </p:spPr>
        <p:txBody>
          <a:bodyPr/>
          <a:lstStyle>
            <a:lvl1pPr>
              <a:defRPr/>
            </a:lvl1pPr>
          </a:lstStyle>
          <a:p>
            <a:fld id="{74640FD1-3FCC-451E-A39C-BC45B9EA5218}" type="slidenum">
              <a:rPr lang="en-GB" altLang="en-US"/>
              <a:pPr/>
              <a:t>‹#›</a:t>
            </a:fld>
            <a:endParaRPr lang="en-GB" altLang="en-US"/>
          </a:p>
        </p:txBody>
      </p:sp>
    </p:spTree>
    <p:extLst>
      <p:ext uri="{BB962C8B-B14F-4D97-AF65-F5344CB8AC3E}">
        <p14:creationId xmlns:p14="http://schemas.microsoft.com/office/powerpoint/2010/main" val="1547405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31B6918-05F4-4D31-ED4F-1D568BE25027}"/>
              </a:ext>
            </a:extLst>
          </p:cNvPr>
          <p:cNvSpPr>
            <a:spLocks noGrp="1" noChangeArrowheads="1"/>
          </p:cNvSpPr>
          <p:nvPr>
            <p:ph type="dt" sz="half" idx="10"/>
          </p:nvPr>
        </p:nvSpPr>
        <p:spPr>
          <a:ln/>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FA92B349-E910-DA2B-22B3-34B5597E7BD4}"/>
              </a:ext>
            </a:extLst>
          </p:cNvPr>
          <p:cNvSpPr>
            <a:spLocks noGrp="1" noChangeArrowheads="1"/>
          </p:cNvSpPr>
          <p:nvPr>
            <p:ph type="ftr" sz="quarter" idx="11"/>
          </p:nvPr>
        </p:nvSpPr>
        <p:spPr>
          <a:ln/>
        </p:spPr>
        <p:txBody>
          <a:bodyPr/>
          <a:lstStyle>
            <a:lvl1pPr>
              <a:defRPr/>
            </a:lvl1pPr>
          </a:lstStyle>
          <a:p>
            <a:pPr>
              <a:defRPr/>
            </a:pPr>
            <a:endParaRPr lang="en-GB"/>
          </a:p>
        </p:txBody>
      </p:sp>
      <p:sp>
        <p:nvSpPr>
          <p:cNvPr id="4" name="Rectangle 6">
            <a:extLst>
              <a:ext uri="{FF2B5EF4-FFF2-40B4-BE49-F238E27FC236}">
                <a16:creationId xmlns:a16="http://schemas.microsoft.com/office/drawing/2014/main" id="{9B13932B-4993-7CED-03CB-E2BC858231FB}"/>
              </a:ext>
            </a:extLst>
          </p:cNvPr>
          <p:cNvSpPr>
            <a:spLocks noGrp="1" noChangeArrowheads="1"/>
          </p:cNvSpPr>
          <p:nvPr>
            <p:ph type="sldNum" sz="quarter" idx="12"/>
          </p:nvPr>
        </p:nvSpPr>
        <p:spPr>
          <a:ln/>
        </p:spPr>
        <p:txBody>
          <a:bodyPr/>
          <a:lstStyle>
            <a:lvl1pPr>
              <a:defRPr/>
            </a:lvl1pPr>
          </a:lstStyle>
          <a:p>
            <a:fld id="{6867F69A-604E-4121-8523-CF425BA0CC50}" type="slidenum">
              <a:rPr lang="en-GB" altLang="en-US"/>
              <a:pPr/>
              <a:t>‹#›</a:t>
            </a:fld>
            <a:endParaRPr lang="en-GB" altLang="en-US"/>
          </a:p>
        </p:txBody>
      </p:sp>
    </p:spTree>
    <p:extLst>
      <p:ext uri="{BB962C8B-B14F-4D97-AF65-F5344CB8AC3E}">
        <p14:creationId xmlns:p14="http://schemas.microsoft.com/office/powerpoint/2010/main" val="3152466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5C06E61A-C5AB-767F-3A58-6CA0893F4980}"/>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5C6DB9A6-B59B-CBF1-16CC-AD6A241C0981}"/>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52CFCFA6-72A2-5A0D-BFB0-CFBF48E9AA05}"/>
              </a:ext>
            </a:extLst>
          </p:cNvPr>
          <p:cNvSpPr>
            <a:spLocks noGrp="1" noChangeArrowheads="1"/>
          </p:cNvSpPr>
          <p:nvPr>
            <p:ph type="sldNum" sz="quarter" idx="12"/>
          </p:nvPr>
        </p:nvSpPr>
        <p:spPr>
          <a:ln/>
        </p:spPr>
        <p:txBody>
          <a:bodyPr/>
          <a:lstStyle>
            <a:lvl1pPr>
              <a:defRPr/>
            </a:lvl1pPr>
          </a:lstStyle>
          <a:p>
            <a:fld id="{BF99FE58-95F0-4F87-95AF-4BC8698CE6FC}" type="slidenum">
              <a:rPr lang="en-GB" altLang="en-US"/>
              <a:pPr/>
              <a:t>‹#›</a:t>
            </a:fld>
            <a:endParaRPr lang="en-GB" altLang="en-US"/>
          </a:p>
        </p:txBody>
      </p:sp>
    </p:spTree>
    <p:extLst>
      <p:ext uri="{BB962C8B-B14F-4D97-AF65-F5344CB8AC3E}">
        <p14:creationId xmlns:p14="http://schemas.microsoft.com/office/powerpoint/2010/main" val="2052787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8C83925C-3F6E-4AB3-0648-B9E2F415704F}"/>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6CBC995E-7D3B-07C5-D5F6-D90C39DFEA34}"/>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1E84E4BE-1153-5BD6-4739-4B8EF7E3AF07}"/>
              </a:ext>
            </a:extLst>
          </p:cNvPr>
          <p:cNvSpPr>
            <a:spLocks noGrp="1" noChangeArrowheads="1"/>
          </p:cNvSpPr>
          <p:nvPr>
            <p:ph type="sldNum" sz="quarter" idx="12"/>
          </p:nvPr>
        </p:nvSpPr>
        <p:spPr>
          <a:ln/>
        </p:spPr>
        <p:txBody>
          <a:bodyPr/>
          <a:lstStyle>
            <a:lvl1pPr>
              <a:defRPr/>
            </a:lvl1pPr>
          </a:lstStyle>
          <a:p>
            <a:fld id="{4B68C32E-721B-45E6-A098-D8DE9726AE1A}" type="slidenum">
              <a:rPr lang="en-GB" altLang="en-US"/>
              <a:pPr/>
              <a:t>‹#›</a:t>
            </a:fld>
            <a:endParaRPr lang="en-GB" altLang="en-US"/>
          </a:p>
        </p:txBody>
      </p:sp>
    </p:spTree>
    <p:extLst>
      <p:ext uri="{BB962C8B-B14F-4D97-AF65-F5344CB8AC3E}">
        <p14:creationId xmlns:p14="http://schemas.microsoft.com/office/powerpoint/2010/main" val="3105882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AB6CC37-D243-26F0-A87C-4000E4382EC1}"/>
              </a:ext>
            </a:extLst>
          </p:cNvPr>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a:t>Click to edit Master title style</a:t>
            </a:r>
          </a:p>
        </p:txBody>
      </p:sp>
      <p:sp>
        <p:nvSpPr>
          <p:cNvPr id="1027" name="Rectangle 3">
            <a:extLst>
              <a:ext uri="{FF2B5EF4-FFF2-40B4-BE49-F238E27FC236}">
                <a16:creationId xmlns:a16="http://schemas.microsoft.com/office/drawing/2014/main" id="{CD4FDA79-5EBE-02B3-FC63-A152826B42D7}"/>
              </a:ext>
            </a:extLst>
          </p:cNvPr>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a:p>
            <a:pPr lvl="3"/>
            <a:r>
              <a:rPr lang="en-GB" altLang="en-US"/>
              <a:t>Fourth level</a:t>
            </a:r>
          </a:p>
          <a:p>
            <a:pPr lvl="4"/>
            <a:r>
              <a:rPr lang="en-GB" altLang="en-US"/>
              <a:t>Fifth level</a:t>
            </a:r>
          </a:p>
        </p:txBody>
      </p:sp>
      <p:sp>
        <p:nvSpPr>
          <p:cNvPr id="1028" name="Rectangle 4">
            <a:extLst>
              <a:ext uri="{FF2B5EF4-FFF2-40B4-BE49-F238E27FC236}">
                <a16:creationId xmlns:a16="http://schemas.microsoft.com/office/drawing/2014/main" id="{CAB943F4-6D83-3758-6A5C-0A0A5B6A9963}"/>
              </a:ext>
            </a:extLst>
          </p:cNvPr>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atin typeface="Times New Roman" charset="0"/>
              </a:defRPr>
            </a:lvl1pPr>
          </a:lstStyle>
          <a:p>
            <a:pPr>
              <a:defRPr/>
            </a:pPr>
            <a:endParaRPr lang="en-GB"/>
          </a:p>
        </p:txBody>
      </p:sp>
      <p:sp>
        <p:nvSpPr>
          <p:cNvPr id="1029" name="Rectangle 5">
            <a:extLst>
              <a:ext uri="{FF2B5EF4-FFF2-40B4-BE49-F238E27FC236}">
                <a16:creationId xmlns:a16="http://schemas.microsoft.com/office/drawing/2014/main" id="{98BDC8A7-FF00-3AFA-64DF-8BAAB8D82A0B}"/>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atin typeface="Times New Roman" charset="0"/>
              </a:defRPr>
            </a:lvl1pPr>
          </a:lstStyle>
          <a:p>
            <a:pPr>
              <a:defRPr/>
            </a:pPr>
            <a:endParaRPr lang="en-GB"/>
          </a:p>
        </p:txBody>
      </p:sp>
      <p:sp>
        <p:nvSpPr>
          <p:cNvPr id="1030" name="Rectangle 6">
            <a:extLst>
              <a:ext uri="{FF2B5EF4-FFF2-40B4-BE49-F238E27FC236}">
                <a16:creationId xmlns:a16="http://schemas.microsoft.com/office/drawing/2014/main" id="{950954E0-D502-2E0D-F105-D56CB686F090}"/>
              </a:ext>
            </a:extLst>
          </p:cNvPr>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vl1pPr>
          </a:lstStyle>
          <a:p>
            <a:fld id="{13A59791-1005-4050-B65E-FD3A9171F98D}"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defRPr>
      </a:lvl2pPr>
      <a:lvl3pPr algn="ctr" rtl="0" eaLnBrk="0" fontAlgn="base" hangingPunct="0">
        <a:spcBef>
          <a:spcPct val="0"/>
        </a:spcBef>
        <a:spcAft>
          <a:spcPct val="0"/>
        </a:spcAft>
        <a:defRPr sz="4400">
          <a:solidFill>
            <a:schemeClr val="tx2"/>
          </a:solidFill>
          <a:latin typeface="Times New Roman" charset="0"/>
        </a:defRPr>
      </a:lvl3pPr>
      <a:lvl4pPr algn="ctr" rtl="0" eaLnBrk="0" fontAlgn="base" hangingPunct="0">
        <a:spcBef>
          <a:spcPct val="0"/>
        </a:spcBef>
        <a:spcAft>
          <a:spcPct val="0"/>
        </a:spcAft>
        <a:defRPr sz="4400">
          <a:solidFill>
            <a:schemeClr val="tx2"/>
          </a:solidFill>
          <a:latin typeface="Times New Roman" charset="0"/>
        </a:defRPr>
      </a:lvl4pPr>
      <a:lvl5pPr algn="ctr" rtl="0" eaLnBrk="0" fontAlgn="base" hangingPunct="0">
        <a:spcBef>
          <a:spcPct val="0"/>
        </a:spcBef>
        <a:spcAft>
          <a:spcPct val="0"/>
        </a:spcAft>
        <a:defRPr sz="4400">
          <a:solidFill>
            <a:schemeClr val="tx2"/>
          </a:solidFill>
          <a:latin typeface="Times New Roman" charset="0"/>
        </a:defRPr>
      </a:lvl5pPr>
      <a:lvl6pPr marL="457200" algn="ctr" rtl="0" fontAlgn="base">
        <a:spcBef>
          <a:spcPct val="0"/>
        </a:spcBef>
        <a:spcAft>
          <a:spcPct val="0"/>
        </a:spcAft>
        <a:defRPr sz="4400">
          <a:solidFill>
            <a:schemeClr val="tx2"/>
          </a:solidFill>
          <a:latin typeface="Times New Roman" charset="0"/>
        </a:defRPr>
      </a:lvl6pPr>
      <a:lvl7pPr marL="914400" algn="ctr" rtl="0" fontAlgn="base">
        <a:spcBef>
          <a:spcPct val="0"/>
        </a:spcBef>
        <a:spcAft>
          <a:spcPct val="0"/>
        </a:spcAft>
        <a:defRPr sz="4400">
          <a:solidFill>
            <a:schemeClr val="tx2"/>
          </a:solidFill>
          <a:latin typeface="Times New Roman" charset="0"/>
        </a:defRPr>
      </a:lvl7pPr>
      <a:lvl8pPr marL="1371600" algn="ctr" rtl="0" fontAlgn="base">
        <a:spcBef>
          <a:spcPct val="0"/>
        </a:spcBef>
        <a:spcAft>
          <a:spcPct val="0"/>
        </a:spcAft>
        <a:defRPr sz="4400">
          <a:solidFill>
            <a:schemeClr val="tx2"/>
          </a:solidFill>
          <a:latin typeface="Times New Roman" charset="0"/>
        </a:defRPr>
      </a:lvl8pPr>
      <a:lvl9pPr marL="1828800" algn="ctr" rtl="0" fontAlgn="base">
        <a:spcBef>
          <a:spcPct val="0"/>
        </a:spcBef>
        <a:spcAft>
          <a:spcPct val="0"/>
        </a:spcAft>
        <a:defRPr sz="4400">
          <a:solidFill>
            <a:schemeClr val="tx2"/>
          </a:solidFill>
          <a:latin typeface="Times New Roman"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D4422C-E6B1-CD77-4CAE-B2534C23C362}"/>
              </a:ext>
            </a:extLst>
          </p:cNvPr>
          <p:cNvSpPr>
            <a:spLocks noGrp="1"/>
          </p:cNvSpPr>
          <p:nvPr>
            <p:ph type="ctrTitle"/>
          </p:nvPr>
        </p:nvSpPr>
        <p:spPr/>
        <p:txBody>
          <a:bodyPr/>
          <a:lstStyle/>
          <a:p>
            <a:r>
              <a:rPr lang="en" dirty="0"/>
              <a:t>Pharmacology and toxicology – week</a:t>
            </a:r>
            <a:r>
              <a:rPr lang="sr-Latn-RS" dirty="0"/>
              <a:t> </a:t>
            </a:r>
            <a:r>
              <a:rPr lang="en-GB" dirty="0"/>
              <a:t>two</a:t>
            </a:r>
            <a:endParaRPr lang="en-US" dirty="0"/>
          </a:p>
        </p:txBody>
      </p:sp>
      <p:sp>
        <p:nvSpPr>
          <p:cNvPr id="3" name="Subtitle 2">
            <a:extLst>
              <a:ext uri="{FF2B5EF4-FFF2-40B4-BE49-F238E27FC236}">
                <a16:creationId xmlns:a16="http://schemas.microsoft.com/office/drawing/2014/main" id="{22D39B1A-D59F-FDC9-1AC4-4EEDFC512A73}"/>
              </a:ext>
            </a:extLst>
          </p:cNvPr>
          <p:cNvSpPr>
            <a:spLocks noGrp="1"/>
          </p:cNvSpPr>
          <p:nvPr>
            <p:ph type="subTitle" idx="1"/>
          </p:nvPr>
        </p:nvSpPr>
        <p:spPr/>
        <p:txBody>
          <a:bodyPr/>
          <a:lstStyle/>
          <a:p>
            <a:r>
              <a:rPr lang="en" dirty="0"/>
              <a:t>Prof.</a:t>
            </a:r>
            <a:r>
              <a:rPr lang="sr-Latn-RS" dirty="0"/>
              <a:t> dr</a:t>
            </a:r>
            <a:r>
              <a:rPr lang="en" dirty="0"/>
              <a:t> Slobodan Janković and dr Sne</a:t>
            </a:r>
            <a:r>
              <a:rPr lang="sr-Latn-RS" dirty="0"/>
              <a:t>žana Janković</a:t>
            </a:r>
            <a:endParaRPr lang="en-US" dirty="0"/>
          </a:p>
        </p:txBody>
      </p:sp>
    </p:spTree>
    <p:extLst>
      <p:ext uri="{BB962C8B-B14F-4D97-AF65-F5344CB8AC3E}">
        <p14:creationId xmlns:p14="http://schemas.microsoft.com/office/powerpoint/2010/main" val="4237916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4" descr="Parchment">
            <a:extLst>
              <a:ext uri="{FF2B5EF4-FFF2-40B4-BE49-F238E27FC236}">
                <a16:creationId xmlns:a16="http://schemas.microsoft.com/office/drawing/2014/main" id="{C8B3D601-43C7-93CB-2244-4050CA23422C}"/>
              </a:ext>
            </a:extLst>
          </p:cNvPr>
          <p:cNvSpPr>
            <a:spLocks noGrp="1" noChangeArrowheads="1"/>
          </p:cNvSpPr>
          <p:nvPr>
            <p:ph type="title"/>
          </p:nvPr>
        </p:nvSpPr>
        <p:spPr>
          <a:xfrm>
            <a:off x="467544" y="188640"/>
            <a:ext cx="8136904" cy="1579439"/>
          </a:xfrm>
          <a:blipFill dpi="0" rotWithShape="0">
            <a:blip r:embed="rId2"/>
            <a:srcRect/>
            <a:tile tx="0" ty="0" sx="100000" sy="100000" flip="none" algn="tl"/>
          </a:blipFill>
        </p:spPr>
        <p:txBody>
          <a:bodyPr/>
          <a:lstStyle/>
          <a:p>
            <a:pPr eaLnBrk="1" hangingPunct="1"/>
            <a:br>
              <a:rPr lang="sr-Cyrl-CS" altLang="en-US" sz="1800" b="1" dirty="0"/>
            </a:br>
            <a:br>
              <a:rPr lang="sr-Cyrl-CS" altLang="en-US" sz="100" b="1" dirty="0"/>
            </a:br>
            <a:r>
              <a:rPr lang="en" altLang="en-US" sz="1500" b="1" dirty="0">
                <a:solidFill>
                  <a:srgbClr val="B68600"/>
                </a:solidFill>
              </a:rPr>
              <a:t>ELIMINATION OF DRUGS </a:t>
            </a:r>
            <a:br>
              <a:rPr lang="sr-Cyrl-CS" altLang="en-US" sz="1500" b="1" dirty="0"/>
            </a:br>
            <a:r>
              <a:rPr lang="en" altLang="en-US" sz="1350" dirty="0">
                <a:solidFill>
                  <a:srgbClr val="B28300"/>
                </a:solidFill>
              </a:rPr>
              <a:t>EXCRETION OF DRUGS THROUGH THE KIDNEYS</a:t>
            </a:r>
            <a:endParaRPr lang="en-GB" altLang="en-US" sz="1500" dirty="0">
              <a:solidFill>
                <a:srgbClr val="B28300"/>
              </a:solidFill>
            </a:endParaRPr>
          </a:p>
        </p:txBody>
      </p:sp>
      <p:sp>
        <p:nvSpPr>
          <p:cNvPr id="77827" name="Rectangle 3" descr="Parchment">
            <a:extLst>
              <a:ext uri="{FF2B5EF4-FFF2-40B4-BE49-F238E27FC236}">
                <a16:creationId xmlns:a16="http://schemas.microsoft.com/office/drawing/2014/main" id="{80068287-430E-D603-41C9-BD50A23AF74D}"/>
              </a:ext>
            </a:extLst>
          </p:cNvPr>
          <p:cNvSpPr>
            <a:spLocks noGrp="1" noChangeArrowheads="1"/>
          </p:cNvSpPr>
          <p:nvPr>
            <p:ph idx="1"/>
          </p:nvPr>
        </p:nvSpPr>
        <p:spPr>
          <a:xfrm>
            <a:off x="467544" y="1714500"/>
            <a:ext cx="8136904" cy="4954860"/>
          </a:xfrm>
          <a:blipFill dpi="0" rotWithShape="0">
            <a:blip r:embed="rId2"/>
            <a:srcRect/>
            <a:tile tx="0" ty="0" sx="100000" sy="100000" flip="none" algn="tl"/>
          </a:blipFill>
        </p:spPr>
        <p:txBody>
          <a:bodyPr>
            <a:normAutofit fontScale="25000" lnSpcReduction="20000"/>
          </a:bodyPr>
          <a:lstStyle/>
          <a:p>
            <a:pPr eaLnBrk="1" hangingPunct="1">
              <a:buClr>
                <a:srgbClr val="0070C0"/>
              </a:buClr>
              <a:buFontTx/>
              <a:buNone/>
            </a:pPr>
            <a:endParaRPr lang="sr-Cyrl-CS" altLang="en-US" sz="1200" dirty="0"/>
          </a:p>
          <a:p>
            <a:pPr eaLnBrk="1" hangingPunct="1">
              <a:buClr>
                <a:srgbClr val="B68600"/>
              </a:buClr>
              <a:buFont typeface="Wingdings" panose="05000000000000000000" pitchFamily="2" charset="2"/>
              <a:buChar char="v"/>
            </a:pPr>
            <a:r>
              <a:rPr lang="en" altLang="en-US" sz="5600" dirty="0"/>
              <a:t>The largest number of drugs is excreted through the kidneys, a much smaller number is eliminated through the bile, lungs, milk, saliva, sweat, sebum and tears.</a:t>
            </a:r>
          </a:p>
          <a:p>
            <a:pPr eaLnBrk="1" hangingPunct="1">
              <a:buClr>
                <a:srgbClr val="B68600"/>
              </a:buClr>
              <a:buFontTx/>
              <a:buNone/>
            </a:pPr>
            <a:endParaRPr lang="sr-Cyrl-CS" altLang="en-US" sz="5600" dirty="0"/>
          </a:p>
          <a:p>
            <a:pPr eaLnBrk="1" hangingPunct="1">
              <a:buClr>
                <a:srgbClr val="B68600"/>
              </a:buClr>
              <a:buFont typeface="Wingdings" panose="05000000000000000000" pitchFamily="2" charset="2"/>
              <a:buChar char="v"/>
            </a:pPr>
            <a:r>
              <a:rPr lang="en" altLang="en-US" sz="5600" b="1" dirty="0">
                <a:solidFill>
                  <a:srgbClr val="B68600"/>
                </a:solidFill>
              </a:rPr>
              <a:t>Renal elimination of drugs </a:t>
            </a:r>
            <a:r>
              <a:rPr lang="en" altLang="en-US" sz="5600" dirty="0"/>
              <a:t>is achieved by glomerular filtration and active secretion in the proximal tubules. Some drugs are reabsorbed in the distal part of the tubule.</a:t>
            </a:r>
            <a:r>
              <a:rPr lang="en" altLang="en-US" sz="5600" dirty="0">
                <a:solidFill>
                  <a:srgbClr val="0070C0"/>
                </a:solidFill>
              </a:rPr>
              <a:t> </a:t>
            </a:r>
            <a:r>
              <a:rPr lang="en" altLang="en-US" sz="5600" dirty="0"/>
              <a:t>  </a:t>
            </a:r>
            <a:endParaRPr lang="sr-Cyrl-CS" altLang="en-US" sz="5600" dirty="0"/>
          </a:p>
          <a:p>
            <a:pPr eaLnBrk="1" hangingPunct="1">
              <a:buClr>
                <a:srgbClr val="B68600"/>
              </a:buClr>
              <a:buFont typeface="Wingdings" panose="05000000000000000000" pitchFamily="2" charset="2"/>
              <a:buChar char="v"/>
            </a:pPr>
            <a:r>
              <a:rPr lang="en" altLang="en-US" sz="5600" dirty="0"/>
              <a:t>   Through </a:t>
            </a:r>
            <a:r>
              <a:rPr lang="en" altLang="en-US" sz="5600" b="1" dirty="0">
                <a:solidFill>
                  <a:srgbClr val="B68600"/>
                </a:solidFill>
              </a:rPr>
              <a:t>glomerular filtration, </a:t>
            </a:r>
            <a:r>
              <a:rPr lang="en" altLang="en-US" sz="5600" dirty="0"/>
              <a:t>all free drugs from the plasma (and their metabolites) with a molecular weight below 60,000 D reach the tubules .</a:t>
            </a:r>
          </a:p>
          <a:p>
            <a:pPr eaLnBrk="1" hangingPunct="1">
              <a:buClr>
                <a:srgbClr val="B68600"/>
              </a:buClr>
              <a:buFontTx/>
              <a:buNone/>
            </a:pPr>
            <a:endParaRPr lang="sr-Cyrl-CS" altLang="en-US" sz="5600" dirty="0"/>
          </a:p>
          <a:p>
            <a:pPr eaLnBrk="1" hangingPunct="1">
              <a:buClr>
                <a:srgbClr val="B68600"/>
              </a:buClr>
              <a:buFont typeface="Wingdings" panose="05000000000000000000" pitchFamily="2" charset="2"/>
              <a:buChar char="v"/>
            </a:pPr>
            <a:r>
              <a:rPr lang="en" altLang="en-US" sz="5600" dirty="0"/>
              <a:t>In the proximal tubules of the kidney there are so-called anionic and cationic non-specific transport systems of high capacity. The anionic system </a:t>
            </a:r>
            <a:r>
              <a:rPr lang="en" altLang="en-US" sz="5600" b="1" dirty="0">
                <a:solidFill>
                  <a:srgbClr val="B68600"/>
                </a:solidFill>
              </a:rPr>
              <a:t>actively secretes </a:t>
            </a:r>
            <a:r>
              <a:rPr lang="en" altLang="en-US" sz="5600" dirty="0"/>
              <a:t>weakly acidic endogenous substances (eg uric acid), and the cationic system </a:t>
            </a:r>
            <a:r>
              <a:rPr lang="sr-Latn-RS" altLang="en-US" sz="5600" dirty="0"/>
              <a:t>secretes</a:t>
            </a:r>
            <a:r>
              <a:rPr lang="en" altLang="en-US" sz="5600" dirty="0"/>
              <a:t> weak bas</a:t>
            </a:r>
            <a:r>
              <a:rPr lang="sr-Latn-RS" altLang="en-US" sz="5600" dirty="0"/>
              <a:t>es</a:t>
            </a:r>
            <a:r>
              <a:rPr lang="en" altLang="en-US" sz="5600" dirty="0"/>
              <a:t>. Some drugs are subject to tubular secretion and are quickly eliminated (eg penicillin, salicylates, indomethacin via anionic, and drugs </a:t>
            </a:r>
            <a:r>
              <a:rPr lang="sr-Latn-RS" altLang="en-US" sz="5600" dirty="0"/>
              <a:t>-</a:t>
            </a:r>
            <a:r>
              <a:rPr lang="en" altLang="en-US" sz="5600" dirty="0"/>
              <a:t> weak bases via cationic – atropine, neostigmine, cimetidine). Tubular secretion is an important route of elimination of drugs that are highly bound to plasma proteins.</a:t>
            </a:r>
          </a:p>
          <a:p>
            <a:pPr eaLnBrk="1" hangingPunct="1">
              <a:buClr>
                <a:srgbClr val="B68600"/>
              </a:buClr>
              <a:buFontTx/>
              <a:buNone/>
            </a:pPr>
            <a:r>
              <a:rPr lang="en" altLang="en-US" sz="5600" dirty="0"/>
              <a:t>Due to the non-specificity of the mentioned systems, drugs that are secreted through them can interfere with the secretion of endogenous substances (eg, some diuretics lead to hyperuricemia).</a:t>
            </a:r>
          </a:p>
          <a:p>
            <a:pPr eaLnBrk="1" hangingPunct="1">
              <a:buClr>
                <a:srgbClr val="B68600"/>
              </a:buClr>
              <a:buFontTx/>
              <a:buNone/>
            </a:pPr>
            <a:r>
              <a:rPr lang="en" altLang="en-US" sz="5600" dirty="0"/>
              <a:t>These transport systems can also be blocked (probenecid blocks the anion system).</a:t>
            </a:r>
          </a:p>
          <a:p>
            <a:pPr eaLnBrk="1" hangingPunct="1">
              <a:buClr>
                <a:srgbClr val="B68600"/>
              </a:buClr>
              <a:buFontTx/>
              <a:buNone/>
            </a:pPr>
            <a:r>
              <a:rPr lang="en" altLang="en-US" sz="5600" dirty="0"/>
              <a:t>In newborns and very old people, active secretion in the proximal tubules is weak.</a:t>
            </a:r>
          </a:p>
          <a:p>
            <a:pPr eaLnBrk="1" hangingPunct="1">
              <a:buClr>
                <a:srgbClr val="0070C0"/>
              </a:buClr>
              <a:buFont typeface="Wingdings" panose="05000000000000000000" pitchFamily="2" charset="2"/>
              <a:buChar char="v"/>
            </a:pPr>
            <a:endParaRPr lang="sr-Cyrl-CS" altLang="en-US" sz="5600" dirty="0"/>
          </a:p>
          <a:p>
            <a:pPr eaLnBrk="1" hangingPunct="1">
              <a:buClr>
                <a:srgbClr val="0070C0"/>
              </a:buClr>
              <a:buFontTx/>
              <a:buNone/>
            </a:pPr>
            <a:endParaRPr lang="sr-Cyrl-CS" altLang="en-US" sz="5600" dirty="0"/>
          </a:p>
          <a:p>
            <a:pPr eaLnBrk="1" hangingPunct="1">
              <a:buClr>
                <a:srgbClr val="0070C0"/>
              </a:buClr>
              <a:buFontTx/>
              <a:buNone/>
            </a:pPr>
            <a:endParaRPr lang="sr-Cyrl-CS" altLang="en-US" sz="5600" dirty="0"/>
          </a:p>
          <a:p>
            <a:pPr eaLnBrk="1" hangingPunct="1">
              <a:buClr>
                <a:srgbClr val="0070C0"/>
              </a:buClr>
              <a:buFont typeface="Wingdings" panose="05000000000000000000" pitchFamily="2" charset="2"/>
              <a:buChar char="v"/>
            </a:pPr>
            <a:endParaRPr lang="sr-Cyrl-CS" altLang="en-US" sz="1200" dirty="0"/>
          </a:p>
          <a:p>
            <a:pPr eaLnBrk="1" hangingPunct="1">
              <a:buClr>
                <a:srgbClr val="0070C0"/>
              </a:buClr>
              <a:buFontTx/>
              <a:buNone/>
            </a:pPr>
            <a:endParaRPr lang="sr-Cyrl-CS" altLang="en-US" sz="1200" dirty="0"/>
          </a:p>
          <a:p>
            <a:pPr eaLnBrk="1" hangingPunct="1">
              <a:buClr>
                <a:srgbClr val="0070C0"/>
              </a:buClr>
              <a:buFont typeface="Wingdings" panose="05000000000000000000" pitchFamily="2" charset="2"/>
              <a:buChar char="v"/>
            </a:pPr>
            <a:endParaRPr lang="sr-Cyrl-CS" altLang="en-US" sz="1200" dirty="0"/>
          </a:p>
          <a:p>
            <a:pPr eaLnBrk="1" hangingPunct="1">
              <a:buClr>
                <a:srgbClr val="7030A0"/>
              </a:buClr>
              <a:buFont typeface="Symbol" panose="05050102010706020507" pitchFamily="18" charset="2"/>
              <a:buChar char="·"/>
            </a:pPr>
            <a:endParaRPr lang="sr-Cyrl-CS" altLang="en-US" sz="1200" dirty="0"/>
          </a:p>
          <a:p>
            <a:pPr eaLnBrk="1" hangingPunct="1">
              <a:buClr>
                <a:srgbClr val="7030A0"/>
              </a:buClr>
              <a:buFont typeface="Symbol" panose="05050102010706020507" pitchFamily="18" charset="2"/>
              <a:buChar char="·"/>
            </a:pPr>
            <a:endParaRPr lang="sr-Cyrl-CS" altLang="en-US" sz="1200" dirty="0"/>
          </a:p>
          <a:p>
            <a:pPr eaLnBrk="1" hangingPunct="1">
              <a:buClr>
                <a:srgbClr val="C00000"/>
              </a:buClr>
              <a:buFontTx/>
              <a:buNone/>
            </a:pPr>
            <a:endParaRPr lang="sr-Cyrl-CS" altLang="en-US" sz="1200" dirty="0"/>
          </a:p>
          <a:p>
            <a:pPr eaLnBrk="1" hangingPunct="1">
              <a:buClr>
                <a:srgbClr val="C00000"/>
              </a:buClr>
              <a:buFontTx/>
              <a:buNone/>
            </a:pPr>
            <a:r>
              <a:rPr lang="en" altLang="en-US" sz="1200" dirty="0"/>
              <a:t> </a:t>
            </a:r>
          </a:p>
          <a:p>
            <a:pPr eaLnBrk="1" hangingPunct="1">
              <a:buClr>
                <a:srgbClr val="C00000"/>
              </a:buClr>
              <a:buFontTx/>
              <a:buNone/>
            </a:pPr>
            <a:endParaRPr lang="sr-Cyrl-CS" altLang="en-US" sz="600" dirty="0"/>
          </a:p>
          <a:p>
            <a:pPr eaLnBrk="1" hangingPunct="1">
              <a:buClr>
                <a:srgbClr val="C00000"/>
              </a:buClr>
              <a:buFont typeface="Wingdings" panose="05000000000000000000" pitchFamily="2" charset="2"/>
              <a:buChar char="v"/>
            </a:pPr>
            <a:endParaRPr lang="sr-Cyrl-CS" altLang="en-US" sz="1200" dirty="0"/>
          </a:p>
          <a:p>
            <a:pPr eaLnBrk="1" hangingPunct="1">
              <a:buClr>
                <a:srgbClr val="C00000"/>
              </a:buClr>
            </a:pPr>
            <a:endParaRPr lang="sr-Cyrl-CS" altLang="en-US" sz="1200" dirty="0"/>
          </a:p>
          <a:p>
            <a:pPr eaLnBrk="1" hangingPunct="1">
              <a:buFontTx/>
              <a:buNone/>
            </a:pPr>
            <a:r>
              <a:rPr lang="en" altLang="en-US" sz="1200" dirty="0"/>
              <a:t>  </a:t>
            </a:r>
            <a:endParaRPr lang="en-GB" altLang="en-US"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descr="Parchment">
            <a:extLst>
              <a:ext uri="{FF2B5EF4-FFF2-40B4-BE49-F238E27FC236}">
                <a16:creationId xmlns:a16="http://schemas.microsoft.com/office/drawing/2014/main" id="{C198E48D-FF45-E82A-63EA-7D0A29B48A1B}"/>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B68600"/>
                </a:solidFill>
              </a:rPr>
              <a:t>ELIMINATION OF DRUGS </a:t>
            </a:r>
            <a:br>
              <a:rPr lang="sr-Cyrl-CS" altLang="en-US" sz="2000" b="1">
                <a:solidFill>
                  <a:schemeClr val="tx1"/>
                </a:solidFill>
              </a:rPr>
            </a:br>
            <a:r>
              <a:rPr lang="en" altLang="en-US" sz="1800">
                <a:solidFill>
                  <a:srgbClr val="B28300"/>
                </a:solidFill>
              </a:rPr>
              <a:t>EXCRETION OF DRUGS THROUGH THE KIDNEYS</a:t>
            </a:r>
            <a:endParaRPr lang="en-GB" altLang="en-US" sz="2000">
              <a:solidFill>
                <a:srgbClr val="B28300"/>
              </a:solidFill>
            </a:endParaRPr>
          </a:p>
        </p:txBody>
      </p:sp>
      <p:sp>
        <p:nvSpPr>
          <p:cNvPr id="78851" name="Rectangle 3" descr="Parchment">
            <a:extLst>
              <a:ext uri="{FF2B5EF4-FFF2-40B4-BE49-F238E27FC236}">
                <a16:creationId xmlns:a16="http://schemas.microsoft.com/office/drawing/2014/main" id="{43FCD887-B4D0-6FFE-F876-0DB9CCE3F2F1}"/>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en-US" altLang="en-US" sz="1600" dirty="0"/>
          </a:p>
          <a:p>
            <a:pPr eaLnBrk="1" hangingPunct="1">
              <a:buClr>
                <a:srgbClr val="0070C0"/>
              </a:buClr>
              <a:buFontTx/>
              <a:buNone/>
            </a:pPr>
            <a:endParaRPr lang="sr-Cyrl-CS" altLang="en-US" sz="1600" dirty="0"/>
          </a:p>
          <a:p>
            <a:pPr eaLnBrk="1" hangingPunct="1">
              <a:buClr>
                <a:srgbClr val="B68600"/>
              </a:buClr>
              <a:buFont typeface="Wingdings" panose="05000000000000000000" pitchFamily="2" charset="2"/>
              <a:buChar char="v"/>
            </a:pPr>
            <a:r>
              <a:rPr lang="en" altLang="en-US" sz="1600" dirty="0"/>
              <a:t>Extremely lipophilic drugs are reabsorbed from the glomerular filtrate by passive diffusion. A large number of drugs are to some extent water-soluble. The degree of ionization of water-soluble drugs depends on the pH of urine (weak acid drugs remain ("captured") in basic urine - eg salicylates and barbiturates, and weak base drugs in acidic urine). Therefore, changing the pH of urine can affect the renal elimination of drugs.</a:t>
            </a:r>
            <a:endParaRPr lang="en-U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800" dirty="0"/>
          </a:p>
          <a:p>
            <a:pPr eaLnBrk="1" hangingPunct="1">
              <a:buClr>
                <a:srgbClr val="B68600"/>
              </a:buClr>
              <a:buFont typeface="Wingdings" panose="05000000000000000000" pitchFamily="2" charset="2"/>
              <a:buChar char="v"/>
            </a:pPr>
            <a:r>
              <a:rPr lang="en" altLang="en-US" sz="1600" b="1" dirty="0">
                <a:solidFill>
                  <a:srgbClr val="B68600"/>
                </a:solidFill>
              </a:rPr>
              <a:t>   </a:t>
            </a:r>
            <a:r>
              <a:rPr lang="en" altLang="en-US" sz="1600" dirty="0"/>
              <a:t>In the distal kidney tubules, there are active transport systems through which some endogenous substances (glucose, uric acid, some amino acids) are reabsorbed. A small number of drugs are reabsorbed in this way.</a:t>
            </a:r>
          </a:p>
          <a:p>
            <a:pPr eaLnBrk="1" hangingPunct="1">
              <a:buClr>
                <a:srgbClr val="B68600"/>
              </a:buClr>
              <a:buFontTx/>
              <a:buNone/>
            </a:pPr>
            <a:r>
              <a:rPr lang="en" altLang="en-US" sz="1600" dirty="0"/>
              <a:t>Uricosurics block these transport systems and thus increase the excretion of uric acid.</a:t>
            </a:r>
          </a:p>
          <a:p>
            <a:pPr eaLnBrk="1" hangingPunct="1">
              <a:buClr>
                <a:srgbClr val="B68600"/>
              </a:buClr>
              <a:buFontTx/>
              <a:buNone/>
            </a:pPr>
            <a:endParaRPr lang="sr-Cyrl-CS" altLang="en-US" sz="1600" dirty="0"/>
          </a:p>
          <a:p>
            <a:pPr eaLnBrk="1" hangingPunct="1">
              <a:buClr>
                <a:srgbClr val="B68600"/>
              </a:buClr>
              <a:buFontTx/>
              <a:buNone/>
            </a:pPr>
            <a:endParaRPr lang="sr-Cyrl-CS" altLang="en-US" sz="800" dirty="0"/>
          </a:p>
          <a:p>
            <a:pPr eaLnBrk="1" hangingPunct="1">
              <a:buClr>
                <a:srgbClr val="B68600"/>
              </a:buClr>
              <a:buFontTx/>
              <a:buNone/>
            </a:pPr>
            <a:endParaRPr lang="sr-Cyrl-CS" altLang="en-US" sz="1600" dirty="0"/>
          </a:p>
          <a:p>
            <a:pPr eaLnBrk="1" hangingPunct="1">
              <a:buClr>
                <a:srgbClr val="0070C0"/>
              </a:buClr>
              <a:buFontTx/>
              <a:buNone/>
            </a:pPr>
            <a:endParaRPr lang="sr-Cyrl-CS" altLang="en-US" sz="8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4" descr="Parchment">
            <a:extLst>
              <a:ext uri="{FF2B5EF4-FFF2-40B4-BE49-F238E27FC236}">
                <a16:creationId xmlns:a16="http://schemas.microsoft.com/office/drawing/2014/main" id="{E3B423A9-82BB-2D9C-C4D1-E1F807AB231B}"/>
              </a:ext>
            </a:extLst>
          </p:cNvPr>
          <p:cNvSpPr>
            <a:spLocks noGrp="1" noChangeArrowheads="1"/>
          </p:cNvSpPr>
          <p:nvPr>
            <p:ph type="title"/>
          </p:nvPr>
        </p:nvSpPr>
        <p:spPr>
          <a:xfrm>
            <a:off x="467544" y="332656"/>
            <a:ext cx="8280920" cy="1435423"/>
          </a:xfrm>
          <a:blipFill dpi="0" rotWithShape="0">
            <a:blip r:embed="rId2"/>
            <a:srcRect/>
            <a:tile tx="0" ty="0" sx="100000" sy="100000" flip="none" algn="tl"/>
          </a:blipFill>
        </p:spPr>
        <p:txBody>
          <a:bodyPr/>
          <a:lstStyle/>
          <a:p>
            <a:pPr eaLnBrk="1" hangingPunct="1"/>
            <a:br>
              <a:rPr lang="sr-Cyrl-CS" altLang="en-US" sz="1800" b="1" dirty="0"/>
            </a:br>
            <a:br>
              <a:rPr lang="sr-Cyrl-CS" altLang="en-US" sz="100" b="1" dirty="0"/>
            </a:br>
            <a:r>
              <a:rPr lang="en" altLang="en-US" sz="1600" b="1" dirty="0">
                <a:solidFill>
                  <a:srgbClr val="B68600"/>
                </a:solidFill>
              </a:rPr>
              <a:t>ELIMINATION OF DRUGS </a:t>
            </a:r>
            <a:br>
              <a:rPr lang="sr-Cyrl-CS" altLang="en-US" sz="1600" b="1" dirty="0"/>
            </a:br>
            <a:r>
              <a:rPr lang="en" altLang="en-US" sz="1600" dirty="0">
                <a:solidFill>
                  <a:srgbClr val="B28300"/>
                </a:solidFill>
              </a:rPr>
              <a:t>EXCRETION OF DRUGS VIA BILE</a:t>
            </a:r>
            <a:endParaRPr lang="en-GB" altLang="en-US" sz="1600" dirty="0">
              <a:solidFill>
                <a:srgbClr val="B28300"/>
              </a:solidFill>
            </a:endParaRPr>
          </a:p>
        </p:txBody>
      </p:sp>
      <p:sp>
        <p:nvSpPr>
          <p:cNvPr id="79875" name="Rectangle 3" descr="Parchment">
            <a:extLst>
              <a:ext uri="{FF2B5EF4-FFF2-40B4-BE49-F238E27FC236}">
                <a16:creationId xmlns:a16="http://schemas.microsoft.com/office/drawing/2014/main" id="{EB3AB0D3-1EB9-CFF2-3B2F-193EBA5D1CC8}"/>
              </a:ext>
            </a:extLst>
          </p:cNvPr>
          <p:cNvSpPr>
            <a:spLocks noGrp="1" noChangeArrowheads="1"/>
          </p:cNvSpPr>
          <p:nvPr>
            <p:ph idx="1"/>
          </p:nvPr>
        </p:nvSpPr>
        <p:spPr>
          <a:xfrm>
            <a:off x="467544" y="1714500"/>
            <a:ext cx="8280920" cy="4882852"/>
          </a:xfrm>
          <a:blipFill dpi="0" rotWithShape="0">
            <a:blip r:embed="rId2"/>
            <a:srcRect/>
            <a:tile tx="0" ty="0" sx="100000" sy="100000" flip="none" algn="tl"/>
          </a:blipFill>
        </p:spPr>
        <p:txBody>
          <a:bodyPr>
            <a:normAutofit fontScale="25000" lnSpcReduction="20000"/>
          </a:bodyPr>
          <a:lstStyle/>
          <a:p>
            <a:pPr eaLnBrk="1" hangingPunct="1">
              <a:buClr>
                <a:srgbClr val="0070C0"/>
              </a:buClr>
              <a:buFontTx/>
              <a:buNone/>
            </a:pPr>
            <a:endParaRPr lang="sr-Cyrl-CS" altLang="en-US" sz="1200" dirty="0"/>
          </a:p>
          <a:p>
            <a:pPr eaLnBrk="1" hangingPunct="1">
              <a:buClr>
                <a:srgbClr val="0070C0"/>
              </a:buClr>
              <a:buFontTx/>
              <a:buNone/>
            </a:pPr>
            <a:endParaRPr lang="sr-Cyrl-CS" altLang="en-US" sz="1200" dirty="0"/>
          </a:p>
          <a:p>
            <a:pPr eaLnBrk="1" hangingPunct="1">
              <a:buClr>
                <a:srgbClr val="B68600"/>
              </a:buClr>
              <a:buFont typeface="Wingdings" panose="05000000000000000000" pitchFamily="2" charset="2"/>
              <a:buChar char="v"/>
            </a:pPr>
            <a:r>
              <a:rPr lang="en" altLang="en-US" sz="7200" dirty="0"/>
              <a:t>A small number of drugs are almost completely excreted through the bile, so they can also be used in patients with reduced renal function (morphine, doxycycline, digitoxin).</a:t>
            </a:r>
          </a:p>
          <a:p>
            <a:pPr eaLnBrk="1" hangingPunct="1">
              <a:buClr>
                <a:srgbClr val="B68600"/>
              </a:buClr>
              <a:buFontTx/>
              <a:buNone/>
            </a:pPr>
            <a:endParaRPr lang="sr-Cyrl-CS" altLang="en-US" sz="7200" dirty="0"/>
          </a:p>
          <a:p>
            <a:pPr eaLnBrk="1" hangingPunct="1">
              <a:buClr>
                <a:srgbClr val="B68600"/>
              </a:buClr>
              <a:buFontTx/>
              <a:buNone/>
            </a:pPr>
            <a:endParaRPr lang="sr-Cyrl-CS" altLang="en-US" sz="7200" dirty="0"/>
          </a:p>
          <a:p>
            <a:pPr eaLnBrk="1" hangingPunct="1">
              <a:buClr>
                <a:srgbClr val="B68600"/>
              </a:buClr>
              <a:buFont typeface="Wingdings" panose="05000000000000000000" pitchFamily="2" charset="2"/>
              <a:buChar char="v"/>
            </a:pPr>
            <a:r>
              <a:rPr lang="en" altLang="en-US" sz="7200" b="1" dirty="0">
                <a:solidFill>
                  <a:srgbClr val="B68600"/>
                </a:solidFill>
              </a:rPr>
              <a:t>   </a:t>
            </a:r>
            <a:r>
              <a:rPr lang="en" altLang="en-US" sz="7200" dirty="0"/>
              <a:t>Medicines from hepatocytes reach the bile through </a:t>
            </a:r>
            <a:r>
              <a:rPr lang="en" altLang="en-US" sz="7200" b="1" dirty="0">
                <a:solidFill>
                  <a:srgbClr val="B68600"/>
                </a:solidFill>
              </a:rPr>
              <a:t>active biliary secretion, </a:t>
            </a:r>
            <a:r>
              <a:rPr lang="en" altLang="en-US" sz="7200" dirty="0"/>
              <a:t>different transport systems (some are similar to the anion and cation system of tubular secretion, and others function differently). Conjugates of drugs and glucuronic acid have an advantage in secretion.</a:t>
            </a:r>
          </a:p>
          <a:p>
            <a:pPr eaLnBrk="1" hangingPunct="1">
              <a:buClr>
                <a:srgbClr val="B68600"/>
              </a:buClr>
              <a:buFontTx/>
              <a:buNone/>
            </a:pPr>
            <a:r>
              <a:rPr lang="en" altLang="en-US" sz="7200" dirty="0"/>
              <a:t>Biliary secretion is weakened in newborns and very old people, as well as in liver diseases.</a:t>
            </a:r>
          </a:p>
          <a:p>
            <a:pPr eaLnBrk="1" hangingPunct="1">
              <a:buClr>
                <a:srgbClr val="B68600"/>
              </a:buClr>
              <a:buFontTx/>
              <a:buNone/>
            </a:pPr>
            <a:endParaRPr lang="sr-Cyrl-CS" altLang="en-US" sz="7200" dirty="0"/>
          </a:p>
          <a:p>
            <a:pPr eaLnBrk="1" hangingPunct="1">
              <a:buClr>
                <a:srgbClr val="B68600"/>
              </a:buClr>
              <a:buFont typeface="Wingdings" panose="05000000000000000000" pitchFamily="2" charset="2"/>
              <a:buChar char="v"/>
            </a:pPr>
            <a:r>
              <a:rPr lang="en" altLang="en-US" sz="7200" dirty="0"/>
              <a:t>    </a:t>
            </a:r>
            <a:r>
              <a:rPr lang="en" altLang="en-US" sz="7200" b="1" dirty="0">
                <a:solidFill>
                  <a:srgbClr val="B68600"/>
                </a:solidFill>
              </a:rPr>
              <a:t>Enterohepatic recirculation </a:t>
            </a:r>
            <a:r>
              <a:rPr lang="en" altLang="en-US" sz="7200" dirty="0"/>
              <a:t>is the phenomenon of drug re-entering the circulation, due to absorption from the bile secreted into the small intestine. Enterohepatic recirculation slows the elimination of the drug (eg chloramphenicol).</a:t>
            </a:r>
          </a:p>
          <a:p>
            <a:pPr eaLnBrk="1" hangingPunct="1">
              <a:buClr>
                <a:srgbClr val="B68600"/>
              </a:buClr>
              <a:buFontTx/>
              <a:buNone/>
            </a:pPr>
            <a:endParaRPr lang="sr-Cyrl-CS" altLang="en-US" sz="7200" dirty="0"/>
          </a:p>
          <a:p>
            <a:pPr eaLnBrk="1" hangingPunct="1">
              <a:buClr>
                <a:srgbClr val="B68600"/>
              </a:buClr>
              <a:buFontTx/>
              <a:buNone/>
            </a:pPr>
            <a:endParaRPr lang="sr-Cyrl-CS" altLang="en-US" sz="7200" dirty="0"/>
          </a:p>
          <a:p>
            <a:pPr eaLnBrk="1" hangingPunct="1">
              <a:buClr>
                <a:srgbClr val="0070C0"/>
              </a:buClr>
              <a:buFontTx/>
              <a:buNone/>
            </a:pPr>
            <a:endParaRPr lang="sr-Cyrl-CS" altLang="en-US" sz="7200" dirty="0"/>
          </a:p>
          <a:p>
            <a:pPr eaLnBrk="1" hangingPunct="1">
              <a:buClr>
                <a:srgbClr val="0070C0"/>
              </a:buClr>
              <a:buFontTx/>
              <a:buNone/>
            </a:pPr>
            <a:endParaRPr lang="sr-Cyrl-CS" altLang="en-US" sz="1200" dirty="0"/>
          </a:p>
          <a:p>
            <a:pPr eaLnBrk="1" hangingPunct="1">
              <a:buClr>
                <a:srgbClr val="0070C0"/>
              </a:buClr>
              <a:buFont typeface="Wingdings" panose="05000000000000000000" pitchFamily="2" charset="2"/>
              <a:buChar char="v"/>
            </a:pPr>
            <a:endParaRPr lang="sr-Cyrl-CS" altLang="en-US" sz="1200" dirty="0"/>
          </a:p>
          <a:p>
            <a:pPr eaLnBrk="1" hangingPunct="1">
              <a:buClr>
                <a:srgbClr val="0070C0"/>
              </a:buClr>
              <a:buFontTx/>
              <a:buNone/>
            </a:pPr>
            <a:endParaRPr lang="sr-Cyrl-CS" altLang="en-US" sz="1200" dirty="0"/>
          </a:p>
          <a:p>
            <a:pPr eaLnBrk="1" hangingPunct="1">
              <a:buClr>
                <a:srgbClr val="0070C0"/>
              </a:buClr>
              <a:buFont typeface="Wingdings" panose="05000000000000000000" pitchFamily="2" charset="2"/>
              <a:buChar char="v"/>
            </a:pPr>
            <a:endParaRPr lang="sr-Cyrl-CS" altLang="en-US" sz="1200" dirty="0"/>
          </a:p>
          <a:p>
            <a:pPr eaLnBrk="1" hangingPunct="1">
              <a:buClr>
                <a:srgbClr val="7030A0"/>
              </a:buClr>
              <a:buFont typeface="Symbol" panose="05050102010706020507" pitchFamily="18" charset="2"/>
              <a:buChar char="·"/>
            </a:pPr>
            <a:endParaRPr lang="sr-Cyrl-CS" altLang="en-US" sz="1200" dirty="0"/>
          </a:p>
          <a:p>
            <a:pPr eaLnBrk="1" hangingPunct="1">
              <a:buClr>
                <a:srgbClr val="7030A0"/>
              </a:buClr>
              <a:buFont typeface="Symbol" panose="05050102010706020507" pitchFamily="18" charset="2"/>
              <a:buChar char="·"/>
            </a:pPr>
            <a:endParaRPr lang="sr-Cyrl-CS" altLang="en-US" sz="1200" dirty="0"/>
          </a:p>
          <a:p>
            <a:pPr eaLnBrk="1" hangingPunct="1">
              <a:buClr>
                <a:srgbClr val="C00000"/>
              </a:buClr>
              <a:buFontTx/>
              <a:buNone/>
            </a:pPr>
            <a:endParaRPr lang="sr-Cyrl-CS" altLang="en-US" sz="1200" dirty="0"/>
          </a:p>
          <a:p>
            <a:pPr eaLnBrk="1" hangingPunct="1">
              <a:buClr>
                <a:srgbClr val="C00000"/>
              </a:buClr>
              <a:buFontTx/>
              <a:buNone/>
            </a:pPr>
            <a:r>
              <a:rPr lang="en" altLang="en-US" sz="1200" dirty="0"/>
              <a:t> </a:t>
            </a:r>
          </a:p>
          <a:p>
            <a:pPr eaLnBrk="1" hangingPunct="1">
              <a:buClr>
                <a:srgbClr val="C00000"/>
              </a:buClr>
              <a:buFontTx/>
              <a:buNone/>
            </a:pPr>
            <a:endParaRPr lang="sr-Cyrl-CS" altLang="en-US" sz="600" dirty="0"/>
          </a:p>
          <a:p>
            <a:pPr eaLnBrk="1" hangingPunct="1">
              <a:buClr>
                <a:srgbClr val="C00000"/>
              </a:buClr>
              <a:buFont typeface="Wingdings" panose="05000000000000000000" pitchFamily="2" charset="2"/>
              <a:buChar char="v"/>
            </a:pPr>
            <a:endParaRPr lang="sr-Cyrl-CS" altLang="en-US" sz="1200" dirty="0"/>
          </a:p>
          <a:p>
            <a:pPr eaLnBrk="1" hangingPunct="1">
              <a:buClr>
                <a:srgbClr val="C00000"/>
              </a:buClr>
            </a:pPr>
            <a:endParaRPr lang="sr-Cyrl-CS" altLang="en-US" sz="1200" dirty="0"/>
          </a:p>
          <a:p>
            <a:pPr eaLnBrk="1" hangingPunct="1">
              <a:buFontTx/>
              <a:buNone/>
            </a:pPr>
            <a:r>
              <a:rPr lang="en" altLang="en-US" sz="1200" dirty="0"/>
              <a:t>  </a:t>
            </a:r>
            <a:endParaRPr lang="en-GB" altLang="en-US"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4" descr="Parchment">
            <a:extLst>
              <a:ext uri="{FF2B5EF4-FFF2-40B4-BE49-F238E27FC236}">
                <a16:creationId xmlns:a16="http://schemas.microsoft.com/office/drawing/2014/main" id="{7AA037D9-2418-8036-864B-B79494E38A9B}"/>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B68600"/>
                </a:solidFill>
              </a:rPr>
              <a:t>ELIMINATION OF DRUGS </a:t>
            </a:r>
            <a:br>
              <a:rPr lang="sr-Cyrl-CS" altLang="en-US" sz="2000" b="1">
                <a:solidFill>
                  <a:schemeClr val="tx1"/>
                </a:solidFill>
              </a:rPr>
            </a:br>
            <a:r>
              <a:rPr lang="en" altLang="en-US" sz="1800">
                <a:solidFill>
                  <a:srgbClr val="B28300"/>
                </a:solidFill>
              </a:rPr>
              <a:t>EXCRETION OF DRUGS BY OTHER ROUTES</a:t>
            </a:r>
            <a:endParaRPr lang="en-GB" altLang="en-US" sz="2000">
              <a:solidFill>
                <a:srgbClr val="B28300"/>
              </a:solidFill>
            </a:endParaRPr>
          </a:p>
        </p:txBody>
      </p:sp>
      <p:sp>
        <p:nvSpPr>
          <p:cNvPr id="80899" name="Rectangle 3" descr="Parchment">
            <a:extLst>
              <a:ext uri="{FF2B5EF4-FFF2-40B4-BE49-F238E27FC236}">
                <a16:creationId xmlns:a16="http://schemas.microsoft.com/office/drawing/2014/main" id="{0872B756-C2D7-B58C-A592-B4EFE374A2C0}"/>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dirty="0"/>
          </a:p>
          <a:p>
            <a:pPr eaLnBrk="1" hangingPunct="1">
              <a:buClr>
                <a:srgbClr val="0070C0"/>
              </a:buClr>
              <a:buFontTx/>
              <a:buNone/>
            </a:pPr>
            <a:endParaRPr lang="sr-Cyrl-CS" altLang="en-US" sz="1600" dirty="0"/>
          </a:p>
          <a:p>
            <a:pPr eaLnBrk="1" hangingPunct="1">
              <a:buClr>
                <a:srgbClr val="B68600"/>
              </a:buClr>
              <a:buFont typeface="Wingdings" panose="05000000000000000000" pitchFamily="2" charset="2"/>
              <a:buChar char="v"/>
            </a:pPr>
            <a:r>
              <a:rPr lang="en" altLang="en-US" sz="1600" dirty="0"/>
              <a:t>Medicines are excreted through the lungs only by simple diffusion. They are mostly gases and vapors of easily volatile liquids (inhalation anesthetics), although a small part of alcohol can be eliminated through the lungs. The speed of elimination depends on the solubility of the mentioned drugs in the blood: poorly soluble substances are eliminated quickly (eg N </a:t>
            </a:r>
            <a:r>
              <a:rPr lang="en" altLang="en-US" sz="1600" baseline="-25000" dirty="0"/>
              <a:t>2 </a:t>
            </a:r>
            <a:r>
              <a:rPr lang="en" altLang="en-US" sz="1600" dirty="0"/>
              <a:t>O ), and those that dissolve well are eliminated slowly (halothane, ethanol).</a:t>
            </a:r>
          </a:p>
          <a:p>
            <a:pPr eaLnBrk="1" hangingPunct="1">
              <a:buClr>
                <a:srgbClr val="B68600"/>
              </a:buClr>
              <a:buFontTx/>
              <a:buNone/>
            </a:pPr>
            <a:endParaRPr lang="sr-Cyrl-CS" altLang="en-US" sz="1400" dirty="0"/>
          </a:p>
          <a:p>
            <a:pPr eaLnBrk="1" hangingPunct="1">
              <a:buClr>
                <a:srgbClr val="B68600"/>
              </a:buClr>
              <a:buFontTx/>
              <a:buNone/>
            </a:pPr>
            <a:endParaRPr lang="sr-Cyrl-CS" altLang="en-US" sz="800" dirty="0"/>
          </a:p>
          <a:p>
            <a:pPr eaLnBrk="1" hangingPunct="1">
              <a:buClr>
                <a:srgbClr val="B68600"/>
              </a:buClr>
              <a:buFont typeface="Wingdings" panose="05000000000000000000" pitchFamily="2" charset="2"/>
              <a:buChar char="v"/>
            </a:pPr>
            <a:r>
              <a:rPr lang="en" altLang="en-US" sz="1600" b="1" dirty="0">
                <a:solidFill>
                  <a:srgbClr val="B68600"/>
                </a:solidFill>
              </a:rPr>
              <a:t>   </a:t>
            </a:r>
            <a:r>
              <a:rPr lang="en" altLang="en-US" sz="1600" dirty="0"/>
              <a:t>Excretion of drugs through saliva, sweat, sebum and tears is insignificant, but the concentration of the drug in them is proportional to the concentration in the blood.</a:t>
            </a:r>
          </a:p>
          <a:p>
            <a:pPr eaLnBrk="1" hangingPunct="1">
              <a:buClr>
                <a:srgbClr val="B68600"/>
              </a:buClr>
              <a:buFontTx/>
              <a:buNone/>
            </a:pPr>
            <a:endParaRPr lang="sr-Cyrl-CS" altLang="en-US" sz="1600" dirty="0"/>
          </a:p>
          <a:p>
            <a:pPr eaLnBrk="1" hangingPunct="1">
              <a:buClr>
                <a:srgbClr val="B68600"/>
              </a:buClr>
              <a:buFont typeface="Wingdings" panose="05000000000000000000" pitchFamily="2" charset="2"/>
              <a:buChar char="v"/>
            </a:pPr>
            <a:r>
              <a:rPr lang="en" altLang="en-US" sz="1600" dirty="0"/>
              <a:t>Most of the drugs that reach the mother's blood are excreted through milk. The concentration of the drug in milk is higher when the concentration of the drug in the mother's blood is higher, the more liposoluble the drug is (it dissolves in milk fat), in the case of drugs which are weak bases (pH of milk is 6.5), in the case of drugs with a high affinity for lactalbumin, as well as calcium in milk (tetracyclines). However, the concentration of drugs in milk is often low enough that short-term administration does not require stopping breastfeeding. The problem arises with long-term use: the elimination of drugs is slowed down in infants, especially in newborns, and the drug accumulates in the body. Drugs such as isoniazid and lithium reach the same concentration in the fetus as in the mother's blood. Breastfeeding should be discontinued if the mother must receive chemotherapy or is taking immunomodulators.</a:t>
            </a:r>
          </a:p>
          <a:p>
            <a:pPr eaLnBrk="1" hangingPunct="1">
              <a:buClr>
                <a:srgbClr val="B68600"/>
              </a:buClr>
              <a:buFontTx/>
              <a:buNone/>
            </a:pPr>
            <a:endParaRPr lang="sr-Cyrl-CS" altLang="en-US" sz="800" dirty="0"/>
          </a:p>
          <a:p>
            <a:pPr eaLnBrk="1" hangingPunct="1">
              <a:buClr>
                <a:srgbClr val="B68600"/>
              </a:buClr>
              <a:buFontTx/>
              <a:buNone/>
            </a:pPr>
            <a:endParaRPr lang="sr-Cyrl-CS" altLang="en-US" sz="1600" dirty="0"/>
          </a:p>
          <a:p>
            <a:pPr eaLnBrk="1" hangingPunct="1">
              <a:buClr>
                <a:srgbClr val="0070C0"/>
              </a:buClr>
              <a:buFontTx/>
              <a:buNone/>
            </a:pPr>
            <a:endParaRPr lang="sr-Cyrl-CS" altLang="en-US" sz="8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4" descr="Parchment">
            <a:extLst>
              <a:ext uri="{FF2B5EF4-FFF2-40B4-BE49-F238E27FC236}">
                <a16:creationId xmlns:a16="http://schemas.microsoft.com/office/drawing/2014/main" id="{C9A506D9-1863-6EFF-7C50-08C56FC9B824}"/>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1800">
                <a:solidFill>
                  <a:srgbClr val="B28300"/>
                </a:solidFill>
              </a:rPr>
              <a:t>SPEED OF </a:t>
            </a:r>
            <a:r>
              <a:rPr lang="en" altLang="en-US" sz="2000" b="1">
                <a:solidFill>
                  <a:srgbClr val="B68600"/>
                </a:solidFill>
              </a:rPr>
              <a:t>ELIMINATION</a:t>
            </a:r>
            <a:br>
              <a:rPr lang="sr-Cyrl-CS" altLang="en-US" sz="2000" b="1">
                <a:solidFill>
                  <a:schemeClr val="tx1"/>
                </a:solidFill>
              </a:rPr>
            </a:br>
            <a:r>
              <a:rPr lang="en" altLang="en-US" sz="1800">
                <a:solidFill>
                  <a:srgbClr val="B28300"/>
                </a:solidFill>
              </a:rPr>
              <a:t> DRUGS: FIRST-ORDER KINETICS</a:t>
            </a:r>
            <a:endParaRPr lang="en-GB" altLang="en-US" sz="2000">
              <a:solidFill>
                <a:srgbClr val="B28300"/>
              </a:solidFill>
            </a:endParaRPr>
          </a:p>
        </p:txBody>
      </p:sp>
      <p:sp>
        <p:nvSpPr>
          <p:cNvPr id="81923" name="Rectangle 3" descr="Parchment">
            <a:extLst>
              <a:ext uri="{FF2B5EF4-FFF2-40B4-BE49-F238E27FC236}">
                <a16:creationId xmlns:a16="http://schemas.microsoft.com/office/drawing/2014/main" id="{03B5360D-665E-0D44-C76E-46CC8BBE7ACE}"/>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dirty="0"/>
          </a:p>
          <a:p>
            <a:pPr eaLnBrk="1" hangingPunct="1">
              <a:buClr>
                <a:srgbClr val="0070C0"/>
              </a:buClr>
              <a:buFontTx/>
              <a:buNone/>
            </a:pPr>
            <a:endParaRPr lang="sr-Cyrl-CS" altLang="en-US" sz="1600" dirty="0"/>
          </a:p>
          <a:p>
            <a:pPr eaLnBrk="1" hangingPunct="1">
              <a:buClr>
                <a:srgbClr val="B68600"/>
              </a:buClr>
              <a:buFont typeface="Wingdings" panose="05000000000000000000" pitchFamily="2" charset="2"/>
              <a:buChar char="v"/>
            </a:pPr>
            <a:r>
              <a:rPr lang="en" altLang="en-US" sz="1600" dirty="0"/>
              <a:t>Most drugs are eliminated from the plasma by processes that depend on the concentration of the drug in it. When the rate of elimination is directly proportional to the concentration of the drug in the plasma, elimination takes place </a:t>
            </a:r>
            <a:r>
              <a:rPr lang="en" altLang="en-US" sz="1600" b="1" dirty="0">
                <a:solidFill>
                  <a:srgbClr val="B68600"/>
                </a:solidFill>
              </a:rPr>
              <a:t>with first-order kinetics </a:t>
            </a:r>
            <a:r>
              <a:rPr lang="en" altLang="en-US" sz="1600" dirty="0"/>
              <a:t>( </a:t>
            </a:r>
            <a:r>
              <a:rPr lang="en" altLang="en-US" sz="1600" b="1" dirty="0">
                <a:solidFill>
                  <a:srgbClr val="B68600"/>
                </a:solidFill>
              </a:rPr>
              <a:t>linear kinetics </a:t>
            </a:r>
            <a:r>
              <a:rPr lang="en" altLang="en-US" sz="1600" dirty="0"/>
              <a:t>).</a:t>
            </a:r>
          </a:p>
          <a:p>
            <a:pPr eaLnBrk="1" hangingPunct="1">
              <a:buClr>
                <a:srgbClr val="B68600"/>
              </a:buClr>
              <a:buFontTx/>
              <a:buNone/>
            </a:pPr>
            <a:endParaRPr lang="sr-Cyrl-CS" altLang="en-US" sz="1400" dirty="0"/>
          </a:p>
          <a:p>
            <a:pPr eaLnBrk="1" hangingPunct="1">
              <a:buClr>
                <a:srgbClr val="B68600"/>
              </a:buClr>
              <a:buFontTx/>
              <a:buNone/>
            </a:pPr>
            <a:endParaRPr lang="sr-Cyrl-CS" altLang="en-US" sz="800" dirty="0"/>
          </a:p>
          <a:p>
            <a:pPr eaLnBrk="1" hangingPunct="1">
              <a:buClr>
                <a:srgbClr val="B68600"/>
              </a:buClr>
              <a:buFont typeface="Wingdings" panose="05000000000000000000" pitchFamily="2" charset="2"/>
              <a:buChar char="v"/>
            </a:pPr>
            <a:r>
              <a:rPr lang="en" altLang="en-US" sz="1600" b="1" dirty="0">
                <a:solidFill>
                  <a:srgbClr val="B68600"/>
                </a:solidFill>
              </a:rPr>
              <a:t>   </a:t>
            </a:r>
            <a:r>
              <a:rPr lang="en" altLang="en-US" sz="1600" dirty="0"/>
              <a:t>In the case of first-order elimination (kinetics), the rate of elimination decreases proportionally to the drop in the concentration of the drug in the plasma, so that in the same unit of time, a decreasing amount of the drug is eliminated.</a:t>
            </a:r>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Tx/>
              <a:buNone/>
            </a:pPr>
            <a:endParaRPr lang="sr-Cyrl-CS" altLang="en-US" sz="700" dirty="0"/>
          </a:p>
          <a:p>
            <a:pPr eaLnBrk="1" hangingPunct="1">
              <a:buClr>
                <a:srgbClr val="B68600"/>
              </a:buClr>
              <a:buFont typeface="Wingdings" panose="05000000000000000000" pitchFamily="2" charset="2"/>
              <a:buChar char="v"/>
            </a:pPr>
            <a:r>
              <a:rPr lang="en" altLang="en-US" sz="1600" dirty="0"/>
              <a:t>   </a:t>
            </a:r>
            <a:r>
              <a:rPr lang="en" altLang="en-US" sz="1600" b="1" dirty="0">
                <a:solidFill>
                  <a:srgbClr val="B28300"/>
                </a:solidFill>
              </a:rPr>
              <a:t>The half-elimination time of the drug (T </a:t>
            </a:r>
            <a:r>
              <a:rPr lang="en" altLang="en-US" sz="1600" b="1" baseline="-25000" dirty="0">
                <a:solidFill>
                  <a:srgbClr val="B28300"/>
                </a:solidFill>
              </a:rPr>
              <a:t>1/2 </a:t>
            </a:r>
            <a:r>
              <a:rPr lang="en" altLang="en-US" sz="1600" b="1" dirty="0">
                <a:solidFill>
                  <a:srgbClr val="B28300"/>
                </a:solidFill>
              </a:rPr>
              <a:t>) </a:t>
            </a:r>
            <a:r>
              <a:rPr lang="en" altLang="en-US" sz="1600" dirty="0"/>
              <a:t>is the time required for this drug plasma concentration to be reduced by half. In elimination according to first-order kinetics, T </a:t>
            </a:r>
            <a:r>
              <a:rPr lang="en" altLang="en-US" sz="1600" baseline="-25000" dirty="0"/>
              <a:t>1/2 </a:t>
            </a:r>
            <a:r>
              <a:rPr lang="en" altLang="en-US" sz="1600" dirty="0"/>
              <a:t>is a constant.</a:t>
            </a:r>
            <a:endParaRPr lang="sr-Latn-CS" altLang="en-US" sz="1600" dirty="0"/>
          </a:p>
          <a:p>
            <a:pPr eaLnBrk="1" hangingPunct="1">
              <a:buClr>
                <a:srgbClr val="B68600"/>
              </a:buClr>
              <a:buFont typeface="Wingdings" panose="05000000000000000000" pitchFamily="2" charset="2"/>
              <a:buChar char="v"/>
            </a:pPr>
            <a:endParaRPr lang="sr-Latn-CS" altLang="en-US" sz="1600" dirty="0"/>
          </a:p>
          <a:p>
            <a:pPr eaLnBrk="1" hangingPunct="1">
              <a:buClr>
                <a:srgbClr val="B68600"/>
              </a:buClr>
              <a:buFontTx/>
              <a:buNone/>
            </a:pPr>
            <a:endParaRPr lang="sr-Latn-CS" altLang="en-US" sz="1600" dirty="0"/>
          </a:p>
          <a:p>
            <a:pPr eaLnBrk="1" hangingPunct="1">
              <a:buClr>
                <a:srgbClr val="B68600"/>
              </a:buClr>
              <a:buFontTx/>
              <a:buNone/>
            </a:pPr>
            <a:endParaRPr lang="sr-Latn-CS" altLang="en-US" sz="1600" dirty="0"/>
          </a:p>
          <a:p>
            <a:pPr eaLnBrk="1" hangingPunct="1">
              <a:buClr>
                <a:srgbClr val="B68600"/>
              </a:buClr>
              <a:buFontTx/>
              <a:buNone/>
            </a:pPr>
            <a:r>
              <a:rPr lang="en" altLang="en-US" sz="1600" dirty="0"/>
              <a:t>             </a:t>
            </a:r>
          </a:p>
          <a:p>
            <a:pPr eaLnBrk="1" hangingPunct="1">
              <a:buClr>
                <a:srgbClr val="B68600"/>
              </a:buClr>
              <a:buFontTx/>
              <a:buNone/>
            </a:pPr>
            <a:r>
              <a:rPr lang="en" altLang="en-US" sz="1600" dirty="0"/>
              <a:t>               </a:t>
            </a: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800" dirty="0"/>
          </a:p>
          <a:p>
            <a:pPr eaLnBrk="1" hangingPunct="1">
              <a:buClr>
                <a:srgbClr val="B68600"/>
              </a:buClr>
              <a:buFontTx/>
              <a:buNone/>
            </a:pPr>
            <a:endParaRPr lang="sr-Cyrl-CS" altLang="en-US" sz="1600" dirty="0"/>
          </a:p>
          <a:p>
            <a:pPr eaLnBrk="1" hangingPunct="1">
              <a:buClr>
                <a:srgbClr val="0070C0"/>
              </a:buClr>
              <a:buFontTx/>
              <a:buNone/>
            </a:pPr>
            <a:endParaRPr lang="sr-Cyrl-CS" altLang="en-US" sz="8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cxnSp>
        <p:nvCxnSpPr>
          <p:cNvPr id="81924" name="Straight Arrow Connector 12">
            <a:extLst>
              <a:ext uri="{FF2B5EF4-FFF2-40B4-BE49-F238E27FC236}">
                <a16:creationId xmlns:a16="http://schemas.microsoft.com/office/drawing/2014/main" id="{40BDA91A-BF3B-72C8-D38E-6542DE6E130C}"/>
              </a:ext>
            </a:extLst>
          </p:cNvPr>
          <p:cNvCxnSpPr>
            <a:cxnSpLocks noChangeShapeType="1"/>
          </p:cNvCxnSpPr>
          <p:nvPr/>
        </p:nvCxnSpPr>
        <p:spPr bwMode="auto">
          <a:xfrm rot="5400000" flipH="1" flipV="1">
            <a:off x="319882" y="4750594"/>
            <a:ext cx="1358900" cy="15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1925" name="Straight Arrow Connector 13">
            <a:extLst>
              <a:ext uri="{FF2B5EF4-FFF2-40B4-BE49-F238E27FC236}">
                <a16:creationId xmlns:a16="http://schemas.microsoft.com/office/drawing/2014/main" id="{D26797AA-D661-E074-CCE7-06ED0BE6E6EC}"/>
              </a:ext>
            </a:extLst>
          </p:cNvPr>
          <p:cNvCxnSpPr>
            <a:cxnSpLocks noChangeShapeType="1"/>
          </p:cNvCxnSpPr>
          <p:nvPr/>
        </p:nvCxnSpPr>
        <p:spPr bwMode="auto">
          <a:xfrm flipV="1">
            <a:off x="1000125" y="5429250"/>
            <a:ext cx="3786188"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Connector 18">
            <a:extLst>
              <a:ext uri="{FF2B5EF4-FFF2-40B4-BE49-F238E27FC236}">
                <a16:creationId xmlns:a16="http://schemas.microsoft.com/office/drawing/2014/main" id="{B37EF9E4-9966-572C-22D3-1A558EE7D885}"/>
              </a:ext>
            </a:extLst>
          </p:cNvPr>
          <p:cNvCxnSpPr/>
          <p:nvPr/>
        </p:nvCxnSpPr>
        <p:spPr bwMode="auto">
          <a:xfrm>
            <a:off x="1000125" y="4286250"/>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1927" name="Freeform 19">
            <a:extLst>
              <a:ext uri="{FF2B5EF4-FFF2-40B4-BE49-F238E27FC236}">
                <a16:creationId xmlns:a16="http://schemas.microsoft.com/office/drawing/2014/main" id="{DDD43088-7C74-C469-07B6-0AB777A3511F}"/>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23" name="Straight Connector 22">
            <a:extLst>
              <a:ext uri="{FF2B5EF4-FFF2-40B4-BE49-F238E27FC236}">
                <a16:creationId xmlns:a16="http://schemas.microsoft.com/office/drawing/2014/main" id="{1CE1F3FA-7EE9-6C7E-9803-57F51C6701CE}"/>
              </a:ext>
            </a:extLst>
          </p:cNvPr>
          <p:cNvCxnSpPr/>
          <p:nvPr/>
        </p:nvCxnSpPr>
        <p:spPr bwMode="auto">
          <a:xfrm>
            <a:off x="1000125" y="4857750"/>
            <a:ext cx="3429000" cy="0"/>
          </a:xfrm>
          <a:prstGeom prst="line">
            <a:avLst/>
          </a:prstGeom>
          <a:noFill/>
          <a:ln w="1270" cap="flat" cmpd="sng" algn="ctr">
            <a:solidFill>
              <a:schemeClr val="bg1">
                <a:lumMod val="65000"/>
              </a:schemeClr>
            </a:solidFill>
            <a:prstDash val="sysDash"/>
            <a:round/>
            <a:headEnd type="none" w="med" len="med"/>
            <a:tailEnd type="none" w="med" len="med"/>
          </a:ln>
          <a:effectLst/>
        </p:spPr>
      </p:cxnSp>
      <p:cxnSp>
        <p:nvCxnSpPr>
          <p:cNvPr id="24" name="Straight Connector 23">
            <a:extLst>
              <a:ext uri="{FF2B5EF4-FFF2-40B4-BE49-F238E27FC236}">
                <a16:creationId xmlns:a16="http://schemas.microsoft.com/office/drawing/2014/main" id="{E0A45806-E43D-F1FF-6223-C87F96B23622}"/>
              </a:ext>
            </a:extLst>
          </p:cNvPr>
          <p:cNvCxnSpPr/>
          <p:nvPr/>
        </p:nvCxnSpPr>
        <p:spPr bwMode="auto">
          <a:xfrm>
            <a:off x="1000125" y="5143500"/>
            <a:ext cx="3429000"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25" name="Straight Connector 24">
            <a:extLst>
              <a:ext uri="{FF2B5EF4-FFF2-40B4-BE49-F238E27FC236}">
                <a16:creationId xmlns:a16="http://schemas.microsoft.com/office/drawing/2014/main" id="{9BB27552-0A1A-3B71-2472-E018E6A73687}"/>
              </a:ext>
            </a:extLst>
          </p:cNvPr>
          <p:cNvCxnSpPr/>
          <p:nvPr/>
        </p:nvCxnSpPr>
        <p:spPr bwMode="auto">
          <a:xfrm>
            <a:off x="1000125" y="5286375"/>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cxnSp>
        <p:nvCxnSpPr>
          <p:cNvPr id="26" name="Straight Connector 25">
            <a:extLst>
              <a:ext uri="{FF2B5EF4-FFF2-40B4-BE49-F238E27FC236}">
                <a16:creationId xmlns:a16="http://schemas.microsoft.com/office/drawing/2014/main" id="{2AF63A69-776B-089C-A18B-0003C2B0AFC8}"/>
              </a:ext>
            </a:extLst>
          </p:cNvPr>
          <p:cNvCxnSpPr/>
          <p:nvPr/>
        </p:nvCxnSpPr>
        <p:spPr bwMode="auto">
          <a:xfrm>
            <a:off x="1000125" y="5357813"/>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1932" name="Freeform 27">
            <a:extLst>
              <a:ext uri="{FF2B5EF4-FFF2-40B4-BE49-F238E27FC236}">
                <a16:creationId xmlns:a16="http://schemas.microsoft.com/office/drawing/2014/main" id="{2272FBBC-E871-D61B-2665-CFA117FC993A}"/>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1933" name="Freeform 31">
            <a:extLst>
              <a:ext uri="{FF2B5EF4-FFF2-40B4-BE49-F238E27FC236}">
                <a16:creationId xmlns:a16="http://schemas.microsoft.com/office/drawing/2014/main" id="{5379DE66-59D1-91DB-0E2D-1D6C6E199E57}"/>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1934" name="Freeform 14">
            <a:extLst>
              <a:ext uri="{FF2B5EF4-FFF2-40B4-BE49-F238E27FC236}">
                <a16:creationId xmlns:a16="http://schemas.microsoft.com/office/drawing/2014/main" id="{50D867D6-2486-9C3E-F6C7-DB6B8503C92A}"/>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81935" name="Straight Connector 16">
            <a:extLst>
              <a:ext uri="{FF2B5EF4-FFF2-40B4-BE49-F238E27FC236}">
                <a16:creationId xmlns:a16="http://schemas.microsoft.com/office/drawing/2014/main" id="{2FF8B0FE-184D-81F5-8275-862911CE07EE}"/>
              </a:ext>
            </a:extLst>
          </p:cNvPr>
          <p:cNvCxnSpPr>
            <a:cxnSpLocks noChangeShapeType="1"/>
          </p:cNvCxnSpPr>
          <p:nvPr/>
        </p:nvCxnSpPr>
        <p:spPr bwMode="auto">
          <a:xfrm>
            <a:off x="1000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36" name="Straight Connector 19">
            <a:extLst>
              <a:ext uri="{FF2B5EF4-FFF2-40B4-BE49-F238E27FC236}">
                <a16:creationId xmlns:a16="http://schemas.microsoft.com/office/drawing/2014/main" id="{158D9669-0DCA-4163-2B3F-97AAB1343C19}"/>
              </a:ext>
            </a:extLst>
          </p:cNvPr>
          <p:cNvCxnSpPr>
            <a:cxnSpLocks noChangeShapeType="1"/>
          </p:cNvCxnSpPr>
          <p:nvPr/>
        </p:nvCxnSpPr>
        <p:spPr bwMode="auto">
          <a:xfrm>
            <a:off x="1571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37" name="Straight Connector 20">
            <a:extLst>
              <a:ext uri="{FF2B5EF4-FFF2-40B4-BE49-F238E27FC236}">
                <a16:creationId xmlns:a16="http://schemas.microsoft.com/office/drawing/2014/main" id="{8DD2FD9F-B7C9-5863-4369-A6010711E556}"/>
              </a:ext>
            </a:extLst>
          </p:cNvPr>
          <p:cNvCxnSpPr>
            <a:cxnSpLocks noChangeShapeType="1"/>
          </p:cNvCxnSpPr>
          <p:nvPr/>
        </p:nvCxnSpPr>
        <p:spPr bwMode="auto">
          <a:xfrm>
            <a:off x="2143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38" name="Straight Connector 21">
            <a:extLst>
              <a:ext uri="{FF2B5EF4-FFF2-40B4-BE49-F238E27FC236}">
                <a16:creationId xmlns:a16="http://schemas.microsoft.com/office/drawing/2014/main" id="{E020105A-5597-54B9-F659-5459591C1C3C}"/>
              </a:ext>
            </a:extLst>
          </p:cNvPr>
          <p:cNvCxnSpPr>
            <a:cxnSpLocks noChangeShapeType="1"/>
          </p:cNvCxnSpPr>
          <p:nvPr/>
        </p:nvCxnSpPr>
        <p:spPr bwMode="auto">
          <a:xfrm>
            <a:off x="2714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39" name="Straight Connector 26">
            <a:extLst>
              <a:ext uri="{FF2B5EF4-FFF2-40B4-BE49-F238E27FC236}">
                <a16:creationId xmlns:a16="http://schemas.microsoft.com/office/drawing/2014/main" id="{5F44B02C-2432-7B93-552C-B855A08DEE58}"/>
              </a:ext>
            </a:extLst>
          </p:cNvPr>
          <p:cNvCxnSpPr>
            <a:cxnSpLocks noChangeShapeType="1"/>
          </p:cNvCxnSpPr>
          <p:nvPr/>
        </p:nvCxnSpPr>
        <p:spPr bwMode="auto">
          <a:xfrm>
            <a:off x="3286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40" name="Straight Connector 27">
            <a:extLst>
              <a:ext uri="{FF2B5EF4-FFF2-40B4-BE49-F238E27FC236}">
                <a16:creationId xmlns:a16="http://schemas.microsoft.com/office/drawing/2014/main" id="{3E0141C5-6667-C636-448C-EDFA98020F07}"/>
              </a:ext>
            </a:extLst>
          </p:cNvPr>
          <p:cNvCxnSpPr>
            <a:cxnSpLocks noChangeShapeType="1"/>
          </p:cNvCxnSpPr>
          <p:nvPr/>
        </p:nvCxnSpPr>
        <p:spPr bwMode="auto">
          <a:xfrm>
            <a:off x="3857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9" name="Straight Connector 28">
            <a:extLst>
              <a:ext uri="{FF2B5EF4-FFF2-40B4-BE49-F238E27FC236}">
                <a16:creationId xmlns:a16="http://schemas.microsoft.com/office/drawing/2014/main" id="{3E0EC35F-AF75-E3CE-7B50-B8687744640B}"/>
              </a:ext>
            </a:extLst>
          </p:cNvPr>
          <p:cNvCxnSpPr/>
          <p:nvPr/>
        </p:nvCxnSpPr>
        <p:spPr bwMode="auto">
          <a:xfrm rot="5400000">
            <a:off x="1999457" y="5287169"/>
            <a:ext cx="285750" cy="1587"/>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81942" name="Straight Connector 29">
            <a:extLst>
              <a:ext uri="{FF2B5EF4-FFF2-40B4-BE49-F238E27FC236}">
                <a16:creationId xmlns:a16="http://schemas.microsoft.com/office/drawing/2014/main" id="{34CAD0C9-5E3E-7EB3-731D-C21B681DBF94}"/>
              </a:ext>
            </a:extLst>
          </p:cNvPr>
          <p:cNvCxnSpPr>
            <a:cxnSpLocks noChangeShapeType="1"/>
          </p:cNvCxnSpPr>
          <p:nvPr/>
        </p:nvCxnSpPr>
        <p:spPr bwMode="auto">
          <a:xfrm rot="5400000">
            <a:off x="15001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43" name="Straight Connector 34">
            <a:extLst>
              <a:ext uri="{FF2B5EF4-FFF2-40B4-BE49-F238E27FC236}">
                <a16:creationId xmlns:a16="http://schemas.microsoft.com/office/drawing/2014/main" id="{6C60B417-80ED-2FE4-F7E7-C3DAB7E84543}"/>
              </a:ext>
            </a:extLst>
          </p:cNvPr>
          <p:cNvCxnSpPr>
            <a:cxnSpLocks noChangeShapeType="1"/>
          </p:cNvCxnSpPr>
          <p:nvPr/>
        </p:nvCxnSpPr>
        <p:spPr bwMode="auto">
          <a:xfrm rot="5400000">
            <a:off x="20716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44" name="Straight Connector 35">
            <a:extLst>
              <a:ext uri="{FF2B5EF4-FFF2-40B4-BE49-F238E27FC236}">
                <a16:creationId xmlns:a16="http://schemas.microsoft.com/office/drawing/2014/main" id="{97E60998-3A5B-7F12-9DB0-23B9EFBC84B0}"/>
              </a:ext>
            </a:extLst>
          </p:cNvPr>
          <p:cNvCxnSpPr>
            <a:cxnSpLocks noChangeShapeType="1"/>
          </p:cNvCxnSpPr>
          <p:nvPr/>
        </p:nvCxnSpPr>
        <p:spPr bwMode="auto">
          <a:xfrm rot="5400000">
            <a:off x="26431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45" name="Straight Connector 36">
            <a:extLst>
              <a:ext uri="{FF2B5EF4-FFF2-40B4-BE49-F238E27FC236}">
                <a16:creationId xmlns:a16="http://schemas.microsoft.com/office/drawing/2014/main" id="{0763255D-D3D3-5D47-D127-86ACB084C51E}"/>
              </a:ext>
            </a:extLst>
          </p:cNvPr>
          <p:cNvCxnSpPr>
            <a:cxnSpLocks noChangeShapeType="1"/>
          </p:cNvCxnSpPr>
          <p:nvPr/>
        </p:nvCxnSpPr>
        <p:spPr bwMode="auto">
          <a:xfrm rot="5400000">
            <a:off x="32146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46" name="Straight Connector 37">
            <a:extLst>
              <a:ext uri="{FF2B5EF4-FFF2-40B4-BE49-F238E27FC236}">
                <a16:creationId xmlns:a16="http://schemas.microsoft.com/office/drawing/2014/main" id="{1FFAEB79-5BAB-447A-7643-D8EC4DA5E025}"/>
              </a:ext>
            </a:extLst>
          </p:cNvPr>
          <p:cNvCxnSpPr>
            <a:cxnSpLocks noChangeShapeType="1"/>
          </p:cNvCxnSpPr>
          <p:nvPr/>
        </p:nvCxnSpPr>
        <p:spPr bwMode="auto">
          <a:xfrm rot="5400000">
            <a:off x="37861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1947" name="Straight Connector 38">
            <a:extLst>
              <a:ext uri="{FF2B5EF4-FFF2-40B4-BE49-F238E27FC236}">
                <a16:creationId xmlns:a16="http://schemas.microsoft.com/office/drawing/2014/main" id="{4FF338FD-3AF5-802E-E2A2-231B7CE1BBA1}"/>
              </a:ext>
            </a:extLst>
          </p:cNvPr>
          <p:cNvCxnSpPr>
            <a:cxnSpLocks noChangeShapeType="1"/>
          </p:cNvCxnSpPr>
          <p:nvPr/>
        </p:nvCxnSpPr>
        <p:spPr bwMode="auto">
          <a:xfrm rot="5400000">
            <a:off x="43576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4A7BC695-4E7B-0F57-B1EB-CB278704E211}"/>
              </a:ext>
            </a:extLst>
          </p:cNvPr>
          <p:cNvCxnSpPr/>
          <p:nvPr/>
        </p:nvCxnSpPr>
        <p:spPr bwMode="auto">
          <a:xfrm rot="5400000" flipH="1" flipV="1">
            <a:off x="2609057" y="5391944"/>
            <a:ext cx="209550" cy="1587"/>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2" name="Straight Connector 41">
            <a:extLst>
              <a:ext uri="{FF2B5EF4-FFF2-40B4-BE49-F238E27FC236}">
                <a16:creationId xmlns:a16="http://schemas.microsoft.com/office/drawing/2014/main" id="{AC8B0EEB-F4EA-0F80-0237-009E31B9214D}"/>
              </a:ext>
            </a:extLst>
          </p:cNvPr>
          <p:cNvCxnSpPr/>
          <p:nvPr/>
        </p:nvCxnSpPr>
        <p:spPr bwMode="auto">
          <a:xfrm rot="16200000" flipV="1">
            <a:off x="3250407" y="5393531"/>
            <a:ext cx="76200" cy="4763"/>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3" name="Straight Connector 42">
            <a:extLst>
              <a:ext uri="{FF2B5EF4-FFF2-40B4-BE49-F238E27FC236}">
                <a16:creationId xmlns:a16="http://schemas.microsoft.com/office/drawing/2014/main" id="{F7E839AF-1B55-EA98-2D50-30F128C4D0CC}"/>
              </a:ext>
            </a:extLst>
          </p:cNvPr>
          <p:cNvCxnSpPr/>
          <p:nvPr/>
        </p:nvCxnSpPr>
        <p:spPr bwMode="auto">
          <a:xfrm rot="5400000" flipH="1" flipV="1">
            <a:off x="3785394" y="5458619"/>
            <a:ext cx="142875" cy="1587"/>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5" name="Straight Connector 44">
            <a:extLst>
              <a:ext uri="{FF2B5EF4-FFF2-40B4-BE49-F238E27FC236}">
                <a16:creationId xmlns:a16="http://schemas.microsoft.com/office/drawing/2014/main" id="{19EFA14B-F230-CF79-812A-DB9F632EF924}"/>
              </a:ext>
            </a:extLst>
          </p:cNvPr>
          <p:cNvCxnSpPr/>
          <p:nvPr/>
        </p:nvCxnSpPr>
        <p:spPr bwMode="auto">
          <a:xfrm rot="5400000" flipH="1" flipV="1">
            <a:off x="1287462" y="5141913"/>
            <a:ext cx="569913" cy="1588"/>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1952" name="Freeform 71">
            <a:extLst>
              <a:ext uri="{FF2B5EF4-FFF2-40B4-BE49-F238E27FC236}">
                <a16:creationId xmlns:a16="http://schemas.microsoft.com/office/drawing/2014/main" id="{98D011DA-3019-AB7C-B1D7-82C4DCBA9DC7}"/>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1953" name="Freeform 72">
            <a:extLst>
              <a:ext uri="{FF2B5EF4-FFF2-40B4-BE49-F238E27FC236}">
                <a16:creationId xmlns:a16="http://schemas.microsoft.com/office/drawing/2014/main" id="{5543636F-1122-C2CB-5847-8576CD1D4C21}"/>
              </a:ext>
            </a:extLst>
          </p:cNvPr>
          <p:cNvSpPr>
            <a:spLocks noChangeArrowheads="1"/>
          </p:cNvSpPr>
          <p:nvPr/>
        </p:nvSpPr>
        <p:spPr bwMode="auto">
          <a:xfrm>
            <a:off x="998538" y="4308475"/>
            <a:ext cx="255587" cy="1120775"/>
          </a:xfrm>
          <a:custGeom>
            <a:avLst/>
            <a:gdLst>
              <a:gd name="T0" fmla="*/ 0 w 254524"/>
              <a:gd name="T1" fmla="*/ 1096689 h 1121790"/>
              <a:gd name="T2" fmla="*/ 104620 w 254524"/>
              <a:gd name="T3" fmla="*/ 193533 h 1121790"/>
              <a:gd name="T4" fmla="*/ 282474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1954" name="Freeform 75">
            <a:extLst>
              <a:ext uri="{FF2B5EF4-FFF2-40B4-BE49-F238E27FC236}">
                <a16:creationId xmlns:a16="http://schemas.microsoft.com/office/drawing/2014/main" id="{785A5160-C78F-E16C-FFB3-6ABA4278ADA4}"/>
              </a:ext>
            </a:extLst>
          </p:cNvPr>
          <p:cNvSpPr>
            <a:spLocks noChangeArrowheads="1"/>
          </p:cNvSpPr>
          <p:nvPr/>
        </p:nvSpPr>
        <p:spPr bwMode="auto">
          <a:xfrm>
            <a:off x="1008063" y="4254500"/>
            <a:ext cx="3422650" cy="1184275"/>
          </a:xfrm>
          <a:custGeom>
            <a:avLst/>
            <a:gdLst>
              <a:gd name="T0" fmla="*/ 0 w 3421930"/>
              <a:gd name="T1" fmla="*/ 1175668 h 1184635"/>
              <a:gd name="T2" fmla="*/ 75814 w 3421930"/>
              <a:gd name="T3" fmla="*/ 221410 h 1184635"/>
              <a:gd name="T4" fmla="*/ 217967 w 3421930"/>
              <a:gd name="T5" fmla="*/ 62370 h 1184635"/>
              <a:gd name="T6" fmla="*/ 578068 w 3421930"/>
              <a:gd name="T7" fmla="*/ 595631 h 1184635"/>
              <a:gd name="T8" fmla="*/ 1137185 w 3421930"/>
              <a:gd name="T9" fmla="*/ 885646 h 1184635"/>
              <a:gd name="T10" fmla="*/ 1715250 w 3421930"/>
              <a:gd name="T11" fmla="*/ 1025977 h 1184635"/>
              <a:gd name="T12" fmla="*/ 2293313 w 3421930"/>
              <a:gd name="T13" fmla="*/ 1100824 h 1184635"/>
              <a:gd name="T14" fmla="*/ 2861900 w 3421930"/>
              <a:gd name="T15" fmla="*/ 1138247 h 1184635"/>
              <a:gd name="T16" fmla="*/ 3439962 w 3421930"/>
              <a:gd name="T17" fmla="*/ 1147603 h 11846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21930"/>
              <a:gd name="T28" fmla="*/ 0 h 1184635"/>
              <a:gd name="T29" fmla="*/ 3421930 w 3421930"/>
              <a:gd name="T30" fmla="*/ 1184635 h 11846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21930" h="1184635">
                <a:moveTo>
                  <a:pt x="0" y="1184635"/>
                </a:moveTo>
                <a:cubicBezTo>
                  <a:pt x="19639" y="797350"/>
                  <a:pt x="39278" y="410066"/>
                  <a:pt x="75414" y="223101"/>
                </a:cubicBezTo>
                <a:cubicBezTo>
                  <a:pt x="111550" y="36136"/>
                  <a:pt x="133547" y="0"/>
                  <a:pt x="216817" y="62845"/>
                </a:cubicBezTo>
                <a:cubicBezTo>
                  <a:pt x="300087" y="125690"/>
                  <a:pt x="422635" y="461913"/>
                  <a:pt x="575035" y="600173"/>
                </a:cubicBezTo>
                <a:cubicBezTo>
                  <a:pt x="727435" y="738433"/>
                  <a:pt x="942681" y="820132"/>
                  <a:pt x="1131217" y="892404"/>
                </a:cubicBezTo>
                <a:cubicBezTo>
                  <a:pt x="1319753" y="964676"/>
                  <a:pt x="1514574" y="997670"/>
                  <a:pt x="1706252" y="1033806"/>
                </a:cubicBezTo>
                <a:cubicBezTo>
                  <a:pt x="1897930" y="1069942"/>
                  <a:pt x="2091180" y="1090367"/>
                  <a:pt x="2281287" y="1109221"/>
                </a:cubicBezTo>
                <a:cubicBezTo>
                  <a:pt x="2471394" y="1128075"/>
                  <a:pt x="2656788" y="1139072"/>
                  <a:pt x="2846895" y="1146928"/>
                </a:cubicBezTo>
                <a:cubicBezTo>
                  <a:pt x="3037002" y="1154784"/>
                  <a:pt x="3229466" y="1155569"/>
                  <a:pt x="3421930" y="1156355"/>
                </a:cubicBezTo>
              </a:path>
            </a:pathLst>
          </a:cu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1955" name="TextBox 27">
            <a:extLst>
              <a:ext uri="{FF2B5EF4-FFF2-40B4-BE49-F238E27FC236}">
                <a16:creationId xmlns:a16="http://schemas.microsoft.com/office/drawing/2014/main" id="{647C1EE1-3544-504D-F07F-0ABF432DE94E}"/>
              </a:ext>
            </a:extLst>
          </p:cNvPr>
          <p:cNvSpPr txBox="1">
            <a:spLocks noChangeArrowheads="1"/>
          </p:cNvSpPr>
          <p:nvPr/>
        </p:nvSpPr>
        <p:spPr bwMode="auto">
          <a:xfrm>
            <a:off x="1357313" y="5572125"/>
            <a:ext cx="571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1 T </a:t>
            </a:r>
            <a:r>
              <a:rPr lang="en" altLang="en-US" sz="1200" baseline="-25000"/>
              <a:t>1/2</a:t>
            </a:r>
            <a:endParaRPr lang="en-US" altLang="en-US" sz="1200" baseline="-25000"/>
          </a:p>
        </p:txBody>
      </p:sp>
      <p:sp>
        <p:nvSpPr>
          <p:cNvPr id="81956" name="TextBox 27">
            <a:extLst>
              <a:ext uri="{FF2B5EF4-FFF2-40B4-BE49-F238E27FC236}">
                <a16:creationId xmlns:a16="http://schemas.microsoft.com/office/drawing/2014/main" id="{C62B0C92-079A-457F-8762-E33569594B63}"/>
              </a:ext>
            </a:extLst>
          </p:cNvPr>
          <p:cNvSpPr txBox="1">
            <a:spLocks noChangeArrowheads="1"/>
          </p:cNvSpPr>
          <p:nvPr/>
        </p:nvSpPr>
        <p:spPr bwMode="auto">
          <a:xfrm>
            <a:off x="1928813" y="5572125"/>
            <a:ext cx="5619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2 T </a:t>
            </a:r>
            <a:r>
              <a:rPr lang="en" altLang="en-US" sz="1200" baseline="-25000"/>
              <a:t>1/2</a:t>
            </a:r>
            <a:endParaRPr lang="en-US" altLang="en-US" sz="1200" baseline="-25000"/>
          </a:p>
        </p:txBody>
      </p:sp>
      <p:sp>
        <p:nvSpPr>
          <p:cNvPr id="81957" name="TextBox 27">
            <a:extLst>
              <a:ext uri="{FF2B5EF4-FFF2-40B4-BE49-F238E27FC236}">
                <a16:creationId xmlns:a16="http://schemas.microsoft.com/office/drawing/2014/main" id="{8ABB6CF5-65FD-FB74-E02E-FF65CAA450F6}"/>
              </a:ext>
            </a:extLst>
          </p:cNvPr>
          <p:cNvSpPr txBox="1">
            <a:spLocks noChangeArrowheads="1"/>
          </p:cNvSpPr>
          <p:nvPr/>
        </p:nvSpPr>
        <p:spPr bwMode="auto">
          <a:xfrm>
            <a:off x="2500313" y="5572125"/>
            <a:ext cx="6238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3 T </a:t>
            </a:r>
            <a:r>
              <a:rPr lang="en" altLang="en-US" sz="1200" baseline="-25000"/>
              <a:t>1/2</a:t>
            </a:r>
            <a:endParaRPr lang="en-US" altLang="en-US" sz="1200" baseline="-25000"/>
          </a:p>
        </p:txBody>
      </p:sp>
      <p:sp>
        <p:nvSpPr>
          <p:cNvPr id="81958" name="TextBox 27">
            <a:extLst>
              <a:ext uri="{FF2B5EF4-FFF2-40B4-BE49-F238E27FC236}">
                <a16:creationId xmlns:a16="http://schemas.microsoft.com/office/drawing/2014/main" id="{88FB89F3-B38C-08C5-2FFD-77F46106B675}"/>
              </a:ext>
            </a:extLst>
          </p:cNvPr>
          <p:cNvSpPr txBox="1">
            <a:spLocks noChangeArrowheads="1"/>
          </p:cNvSpPr>
          <p:nvPr/>
        </p:nvSpPr>
        <p:spPr bwMode="auto">
          <a:xfrm>
            <a:off x="3071813" y="5572125"/>
            <a:ext cx="571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4 T </a:t>
            </a:r>
            <a:r>
              <a:rPr lang="en" altLang="en-US" sz="1200" baseline="-25000"/>
              <a:t>1/2</a:t>
            </a:r>
            <a:endParaRPr lang="en-US" altLang="en-US" sz="1200" baseline="-25000"/>
          </a:p>
        </p:txBody>
      </p:sp>
      <p:sp>
        <p:nvSpPr>
          <p:cNvPr id="81959" name="TextBox 27">
            <a:extLst>
              <a:ext uri="{FF2B5EF4-FFF2-40B4-BE49-F238E27FC236}">
                <a16:creationId xmlns:a16="http://schemas.microsoft.com/office/drawing/2014/main" id="{0531EDA8-7B65-2EB5-681A-DC3EE20308C1}"/>
              </a:ext>
            </a:extLst>
          </p:cNvPr>
          <p:cNvSpPr txBox="1">
            <a:spLocks noChangeArrowheads="1"/>
          </p:cNvSpPr>
          <p:nvPr/>
        </p:nvSpPr>
        <p:spPr bwMode="auto">
          <a:xfrm>
            <a:off x="3643313" y="5572125"/>
            <a:ext cx="676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5 T </a:t>
            </a:r>
            <a:r>
              <a:rPr lang="en" altLang="en-US" sz="1200" baseline="-25000"/>
              <a:t>1/2</a:t>
            </a:r>
            <a:endParaRPr lang="en-US" altLang="en-US" sz="1200" baseline="-25000"/>
          </a:p>
        </p:txBody>
      </p:sp>
      <p:sp>
        <p:nvSpPr>
          <p:cNvPr id="81960" name="TextBox 27">
            <a:extLst>
              <a:ext uri="{FF2B5EF4-FFF2-40B4-BE49-F238E27FC236}">
                <a16:creationId xmlns:a16="http://schemas.microsoft.com/office/drawing/2014/main" id="{FDFEC4EA-A40E-D2A7-7047-B8F84BCD9B54}"/>
              </a:ext>
            </a:extLst>
          </p:cNvPr>
          <p:cNvSpPr txBox="1">
            <a:spLocks noChangeArrowheads="1"/>
          </p:cNvSpPr>
          <p:nvPr/>
        </p:nvSpPr>
        <p:spPr bwMode="auto">
          <a:xfrm>
            <a:off x="4214813" y="5572125"/>
            <a:ext cx="6429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6 T </a:t>
            </a:r>
            <a:r>
              <a:rPr lang="en" altLang="en-US" sz="1200" baseline="-25000"/>
              <a:t>1/2</a:t>
            </a:r>
            <a:endParaRPr lang="en-US" altLang="en-US" sz="1200" baseline="-25000"/>
          </a:p>
        </p:txBody>
      </p:sp>
      <p:sp>
        <p:nvSpPr>
          <p:cNvPr id="81961" name="TextBox 27">
            <a:extLst>
              <a:ext uri="{FF2B5EF4-FFF2-40B4-BE49-F238E27FC236}">
                <a16:creationId xmlns:a16="http://schemas.microsoft.com/office/drawing/2014/main" id="{099A741D-BAAC-9A3E-42E1-D650B55DF0C3}"/>
              </a:ext>
            </a:extLst>
          </p:cNvPr>
          <p:cNvSpPr txBox="1">
            <a:spLocks noChangeArrowheads="1"/>
          </p:cNvSpPr>
          <p:nvPr/>
        </p:nvSpPr>
        <p:spPr bwMode="auto">
          <a:xfrm>
            <a:off x="357188" y="3786188"/>
            <a:ext cx="37147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a:t>maximum drug concentrations in plasma</a:t>
            </a:r>
            <a:endParaRPr lang="en-US" altLang="en-US" sz="1600" baseline="-25000"/>
          </a:p>
        </p:txBody>
      </p:sp>
      <p:sp>
        <p:nvSpPr>
          <p:cNvPr id="81962" name="TextBox 27">
            <a:extLst>
              <a:ext uri="{FF2B5EF4-FFF2-40B4-BE49-F238E27FC236}">
                <a16:creationId xmlns:a16="http://schemas.microsoft.com/office/drawing/2014/main" id="{FADD1C36-AAE4-965F-486E-94675B7A4872}"/>
              </a:ext>
            </a:extLst>
          </p:cNvPr>
          <p:cNvSpPr txBox="1">
            <a:spLocks noChangeArrowheads="1"/>
          </p:cNvSpPr>
          <p:nvPr/>
        </p:nvSpPr>
        <p:spPr bwMode="auto">
          <a:xfrm>
            <a:off x="4786313" y="5286375"/>
            <a:ext cx="6334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t (h)</a:t>
            </a:r>
            <a:endParaRPr lang="en-US" altLang="en-US" sz="2200" baseline="-25000"/>
          </a:p>
        </p:txBody>
      </p:sp>
      <p:sp>
        <p:nvSpPr>
          <p:cNvPr id="81963" name="TextBox 27">
            <a:extLst>
              <a:ext uri="{FF2B5EF4-FFF2-40B4-BE49-F238E27FC236}">
                <a16:creationId xmlns:a16="http://schemas.microsoft.com/office/drawing/2014/main" id="{921E5B91-6374-8016-92E6-3F2DC8941406}"/>
              </a:ext>
            </a:extLst>
          </p:cNvPr>
          <p:cNvSpPr txBox="1">
            <a:spLocks noChangeArrowheads="1"/>
          </p:cNvSpPr>
          <p:nvPr/>
        </p:nvSpPr>
        <p:spPr bwMode="auto">
          <a:xfrm>
            <a:off x="165100" y="3730625"/>
            <a:ext cx="2857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a:t>
            </a:r>
            <a:endParaRPr lang="en-US" altLang="en-US" sz="2200" baseline="-25000"/>
          </a:p>
        </p:txBody>
      </p:sp>
      <p:sp>
        <p:nvSpPr>
          <p:cNvPr id="81964" name="TextBox 27">
            <a:extLst>
              <a:ext uri="{FF2B5EF4-FFF2-40B4-BE49-F238E27FC236}">
                <a16:creationId xmlns:a16="http://schemas.microsoft.com/office/drawing/2014/main" id="{936CD1A7-B6A8-72AC-BB44-E6B0A8CB998C}"/>
              </a:ext>
            </a:extLst>
          </p:cNvPr>
          <p:cNvSpPr txBox="1">
            <a:spLocks noChangeArrowheads="1"/>
          </p:cNvSpPr>
          <p:nvPr/>
        </p:nvSpPr>
        <p:spPr bwMode="auto">
          <a:xfrm>
            <a:off x="642938" y="4143375"/>
            <a:ext cx="428625"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100</a:t>
            </a:r>
            <a:endParaRPr lang="en-US" altLang="en-US" sz="1400" baseline="-25000"/>
          </a:p>
        </p:txBody>
      </p:sp>
      <p:sp>
        <p:nvSpPr>
          <p:cNvPr id="81965" name="TextBox 27">
            <a:extLst>
              <a:ext uri="{FF2B5EF4-FFF2-40B4-BE49-F238E27FC236}">
                <a16:creationId xmlns:a16="http://schemas.microsoft.com/office/drawing/2014/main" id="{ECDF01A1-5912-A176-0BBD-E2658560F3EA}"/>
              </a:ext>
            </a:extLst>
          </p:cNvPr>
          <p:cNvSpPr txBox="1">
            <a:spLocks noChangeArrowheads="1"/>
          </p:cNvSpPr>
          <p:nvPr/>
        </p:nvSpPr>
        <p:spPr bwMode="auto">
          <a:xfrm>
            <a:off x="714375" y="4714875"/>
            <a:ext cx="3571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50</a:t>
            </a:r>
            <a:endParaRPr lang="en-US" altLang="en-US" sz="1400" baseline="-25000"/>
          </a:p>
        </p:txBody>
      </p:sp>
      <p:sp>
        <p:nvSpPr>
          <p:cNvPr id="81966" name="TextBox 27">
            <a:extLst>
              <a:ext uri="{FF2B5EF4-FFF2-40B4-BE49-F238E27FC236}">
                <a16:creationId xmlns:a16="http://schemas.microsoft.com/office/drawing/2014/main" id="{D0AD2E17-975C-5CF1-BE65-541855994041}"/>
              </a:ext>
            </a:extLst>
          </p:cNvPr>
          <p:cNvSpPr txBox="1">
            <a:spLocks noChangeArrowheads="1"/>
          </p:cNvSpPr>
          <p:nvPr/>
        </p:nvSpPr>
        <p:spPr bwMode="auto">
          <a:xfrm>
            <a:off x="714375" y="5000625"/>
            <a:ext cx="3571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25</a:t>
            </a:r>
            <a:endParaRPr lang="en-US" altLang="en-US" sz="1400" baseline="-25000"/>
          </a:p>
        </p:txBody>
      </p:sp>
      <p:sp>
        <p:nvSpPr>
          <p:cNvPr id="81967" name="TextBox 27">
            <a:extLst>
              <a:ext uri="{FF2B5EF4-FFF2-40B4-BE49-F238E27FC236}">
                <a16:creationId xmlns:a16="http://schemas.microsoft.com/office/drawing/2014/main" id="{CA595F86-0CC0-EEBF-0B8E-93E84E9BCC30}"/>
              </a:ext>
            </a:extLst>
          </p:cNvPr>
          <p:cNvSpPr txBox="1">
            <a:spLocks noChangeArrowheads="1"/>
          </p:cNvSpPr>
          <p:nvPr/>
        </p:nvSpPr>
        <p:spPr bwMode="auto">
          <a:xfrm>
            <a:off x="642938" y="5111750"/>
            <a:ext cx="4286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12.5</a:t>
            </a:r>
            <a:endParaRPr lang="en-US" altLang="en-US" sz="1400" baseline="-25000"/>
          </a:p>
        </p:txBody>
      </p:sp>
      <p:sp>
        <p:nvSpPr>
          <p:cNvPr id="81968" name="TextBox 27">
            <a:extLst>
              <a:ext uri="{FF2B5EF4-FFF2-40B4-BE49-F238E27FC236}">
                <a16:creationId xmlns:a16="http://schemas.microsoft.com/office/drawing/2014/main" id="{02DD0B40-F489-E0D4-EA2B-05438416B31C}"/>
              </a:ext>
            </a:extLst>
          </p:cNvPr>
          <p:cNvSpPr txBox="1">
            <a:spLocks noChangeArrowheads="1"/>
          </p:cNvSpPr>
          <p:nvPr/>
        </p:nvSpPr>
        <p:spPr bwMode="auto">
          <a:xfrm>
            <a:off x="642938" y="5214938"/>
            <a:ext cx="42862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6.25</a:t>
            </a:r>
            <a:endParaRPr lang="en-US" altLang="en-US" sz="1400" baseline="-250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4" descr="Parchment">
            <a:extLst>
              <a:ext uri="{FF2B5EF4-FFF2-40B4-BE49-F238E27FC236}">
                <a16:creationId xmlns:a16="http://schemas.microsoft.com/office/drawing/2014/main" id="{B498D15E-AE2F-1D36-AEBC-F1327ACF6BB7}"/>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B68600"/>
                </a:solidFill>
              </a:rPr>
              <a:t>DRUG ELIMINATION </a:t>
            </a:r>
            <a:br>
              <a:rPr lang="sr-Cyrl-CS" altLang="en-US" sz="2000" b="1">
                <a:solidFill>
                  <a:schemeClr val="tx1"/>
                </a:solidFill>
              </a:rPr>
            </a:br>
            <a:r>
              <a:rPr lang="en" altLang="en-US" sz="1800">
                <a:solidFill>
                  <a:srgbClr val="B28300"/>
                </a:solidFill>
              </a:rPr>
              <a:t>DRUG ELIMINATION RATE: FIRST-ORDER KINETICS</a:t>
            </a:r>
            <a:endParaRPr lang="en-GB" altLang="en-US" sz="2000">
              <a:solidFill>
                <a:srgbClr val="B28300"/>
              </a:solidFill>
            </a:endParaRPr>
          </a:p>
        </p:txBody>
      </p:sp>
      <p:sp>
        <p:nvSpPr>
          <p:cNvPr id="82947" name="Rectangle 3" descr="Parchment">
            <a:extLst>
              <a:ext uri="{FF2B5EF4-FFF2-40B4-BE49-F238E27FC236}">
                <a16:creationId xmlns:a16="http://schemas.microsoft.com/office/drawing/2014/main" id="{2B87F69B-30EF-87E5-2030-678714B3AE55}"/>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dirty="0"/>
          </a:p>
          <a:p>
            <a:pPr eaLnBrk="1" hangingPunct="1">
              <a:buClr>
                <a:srgbClr val="B68600"/>
              </a:buClr>
              <a:buFont typeface="Wingdings" panose="05000000000000000000" pitchFamily="2" charset="2"/>
              <a:buChar char="v"/>
            </a:pPr>
            <a:r>
              <a:rPr lang="en" altLang="en-US" sz="1600" dirty="0"/>
              <a:t>Clearance, elimination constant and half-life of the drug are pharmacokinetic parameters that describe the rate of elimination of the drug from the body.</a:t>
            </a:r>
          </a:p>
          <a:p>
            <a:pPr eaLnBrk="1" hangingPunct="1">
              <a:buClr>
                <a:srgbClr val="B68600"/>
              </a:buClr>
              <a:buFontTx/>
              <a:buNone/>
            </a:pPr>
            <a:endParaRPr lang="sr-Cyrl-CS" altLang="en-US" sz="1600" dirty="0"/>
          </a:p>
          <a:p>
            <a:pPr eaLnBrk="1" hangingPunct="1">
              <a:buClr>
                <a:srgbClr val="B68600"/>
              </a:buClr>
              <a:buFont typeface="Wingdings" panose="05000000000000000000" pitchFamily="2" charset="2"/>
              <a:buChar char="v"/>
            </a:pPr>
            <a:r>
              <a:rPr lang="en" altLang="en-US" sz="1600" b="1" dirty="0">
                <a:solidFill>
                  <a:srgbClr val="B68600"/>
                </a:solidFill>
              </a:rPr>
              <a:t>Drug clearance </a:t>
            </a:r>
            <a:r>
              <a:rPr lang="en" altLang="en-US" sz="1600" dirty="0"/>
              <a:t>is defined as the volume of plasma that is completely cleared from the drug in a unit of time ( </a:t>
            </a:r>
            <a:r>
              <a:rPr lang="en" altLang="en-US" sz="1600" b="1" dirty="0">
                <a:solidFill>
                  <a:srgbClr val="B68600"/>
                </a:solidFill>
              </a:rPr>
              <a:t>ml/min </a:t>
            </a:r>
            <a:r>
              <a:rPr lang="en" altLang="en-US" sz="1600" dirty="0"/>
              <a:t>).</a:t>
            </a:r>
          </a:p>
          <a:p>
            <a:pPr eaLnBrk="1" hangingPunct="1">
              <a:buClr>
                <a:srgbClr val="B68600"/>
              </a:buClr>
              <a:buFontTx/>
              <a:buNone/>
            </a:pPr>
            <a:endParaRPr lang="sr-Latn-CS" altLang="en-US" sz="1600" dirty="0"/>
          </a:p>
          <a:p>
            <a:pPr eaLnBrk="1" hangingPunct="1">
              <a:buClr>
                <a:srgbClr val="B68600"/>
              </a:buClr>
              <a:buFontTx/>
              <a:buNone/>
            </a:pPr>
            <a:endParaRPr lang="sr-Latn-CS" altLang="en-US" sz="1600" dirty="0"/>
          </a:p>
          <a:p>
            <a:pPr eaLnBrk="1" hangingPunct="1">
              <a:buClr>
                <a:srgbClr val="B68600"/>
              </a:buClr>
              <a:buFontTx/>
              <a:buNone/>
            </a:pPr>
            <a:endParaRPr lang="sr-Latn-CS" altLang="en-US" sz="1000" dirty="0"/>
          </a:p>
          <a:p>
            <a:pPr eaLnBrk="1" hangingPunct="1">
              <a:buClr>
                <a:srgbClr val="B68600"/>
              </a:buClr>
              <a:buFont typeface="Wingdings" panose="05000000000000000000" pitchFamily="2" charset="2"/>
              <a:buChar char="ü"/>
            </a:pPr>
            <a:r>
              <a:rPr lang="en" altLang="en-US" sz="1600" dirty="0"/>
              <a:t>   The total (systemic) clearance of the drug is equal to the sum of the clearance of the organs involved in the metabolism and elimination of the drug:</a:t>
            </a:r>
          </a:p>
          <a:p>
            <a:pPr eaLnBrk="1" hangingPunct="1">
              <a:buClr>
                <a:srgbClr val="B68600"/>
              </a:buClr>
              <a:buFontTx/>
              <a:buNone/>
            </a:pPr>
            <a:r>
              <a:rPr lang="en" altLang="en-US" sz="1600" dirty="0"/>
              <a:t>                                              CL( total ) = CL( renal ) + CL( hepatic ) + CL( other organs )</a:t>
            </a:r>
            <a:endParaRPr lang="sr-Cyrl-CS" altLang="en-US" sz="1600" dirty="0"/>
          </a:p>
          <a:p>
            <a:pPr eaLnBrk="1" hangingPunct="1">
              <a:buClr>
                <a:srgbClr val="B68600"/>
              </a:buClr>
              <a:buFont typeface="Wingdings" panose="05000000000000000000" pitchFamily="2" charset="2"/>
              <a:buChar char="ü"/>
            </a:pPr>
            <a:endParaRPr lang="sr-Cyrl-CS" altLang="en-US" sz="700" dirty="0"/>
          </a:p>
          <a:p>
            <a:pPr eaLnBrk="1" hangingPunct="1">
              <a:buClr>
                <a:srgbClr val="B68600"/>
              </a:buClr>
              <a:buFont typeface="Wingdings" panose="05000000000000000000" pitchFamily="2" charset="2"/>
              <a:buChar char="ü"/>
            </a:pPr>
            <a:r>
              <a:rPr lang="en" altLang="en-US" sz="1600" dirty="0"/>
              <a:t>When eliminating drugs by first-order kinetics, the total clearance of the drug can be calculated from the curve of drug concentration in blood/time as a quotient of the total amount of drug in the body (administered dose ( D )) and the area under the curve ( AUC ) :</a:t>
            </a:r>
          </a:p>
          <a:p>
            <a:pPr eaLnBrk="1" hangingPunct="1">
              <a:buClr>
                <a:srgbClr val="B68600"/>
              </a:buClr>
              <a:buFontTx/>
              <a:buNone/>
            </a:pPr>
            <a:r>
              <a:rPr lang="en" altLang="en-US" sz="1600" dirty="0"/>
              <a:t>             </a:t>
            </a:r>
          </a:p>
          <a:p>
            <a:pPr eaLnBrk="1" hangingPunct="1">
              <a:buClr>
                <a:srgbClr val="B68600"/>
              </a:buClr>
              <a:buFontTx/>
              <a:buNone/>
            </a:pPr>
            <a:r>
              <a:rPr lang="en" altLang="en-US" sz="1600" dirty="0"/>
              <a:t>               </a:t>
            </a: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800" dirty="0"/>
          </a:p>
          <a:p>
            <a:pPr eaLnBrk="1" hangingPunct="1">
              <a:buClr>
                <a:srgbClr val="B68600"/>
              </a:buClr>
              <a:buFontTx/>
              <a:buNone/>
            </a:pPr>
            <a:endParaRPr lang="sr-Cyrl-CS" altLang="en-US" sz="1600" dirty="0"/>
          </a:p>
          <a:p>
            <a:pPr eaLnBrk="1" hangingPunct="1">
              <a:buClr>
                <a:srgbClr val="0070C0"/>
              </a:buClr>
              <a:buFontTx/>
              <a:buNone/>
            </a:pPr>
            <a:endParaRPr lang="sr-Cyrl-CS" altLang="en-US" sz="8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
        <p:nvSpPr>
          <p:cNvPr id="82948" name="TextBox 27">
            <a:extLst>
              <a:ext uri="{FF2B5EF4-FFF2-40B4-BE49-F238E27FC236}">
                <a16:creationId xmlns:a16="http://schemas.microsoft.com/office/drawing/2014/main" id="{70C181CD-64D1-A404-6C17-072AE8561D3F}"/>
              </a:ext>
            </a:extLst>
          </p:cNvPr>
          <p:cNvSpPr txBox="1">
            <a:spLocks noChangeArrowheads="1"/>
          </p:cNvSpPr>
          <p:nvPr/>
        </p:nvSpPr>
        <p:spPr bwMode="auto">
          <a:xfrm>
            <a:off x="4071938" y="3000375"/>
            <a:ext cx="53578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a:t>CL ( </a:t>
            </a:r>
            <a:r>
              <a:rPr lang="en" altLang="en-US" sz="1400"/>
              <a:t>clearance ml/min </a:t>
            </a:r>
            <a:r>
              <a:rPr lang="en" altLang="en-US" sz="1600"/>
              <a:t>) x C ( </a:t>
            </a:r>
            <a:r>
              <a:rPr lang="en" altLang="en-US" sz="1400"/>
              <a:t>drug concentration in blood mg/ml </a:t>
            </a:r>
            <a:r>
              <a:rPr lang="en" altLang="en-US" sz="1600"/>
              <a:t>)</a:t>
            </a:r>
            <a:endParaRPr lang="en-US" altLang="en-US" sz="1600"/>
          </a:p>
        </p:txBody>
      </p:sp>
      <p:sp>
        <p:nvSpPr>
          <p:cNvPr id="82949" name="TextBox 27">
            <a:extLst>
              <a:ext uri="{FF2B5EF4-FFF2-40B4-BE49-F238E27FC236}">
                <a16:creationId xmlns:a16="http://schemas.microsoft.com/office/drawing/2014/main" id="{9140FD83-C9A9-7306-B298-EB3C9DD69921}"/>
              </a:ext>
            </a:extLst>
          </p:cNvPr>
          <p:cNvSpPr txBox="1">
            <a:spLocks noChangeArrowheads="1"/>
          </p:cNvSpPr>
          <p:nvPr/>
        </p:nvSpPr>
        <p:spPr bwMode="auto">
          <a:xfrm>
            <a:off x="3857625" y="3000375"/>
            <a:ext cx="285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a:t>=</a:t>
            </a:r>
            <a:endParaRPr lang="en-US" altLang="en-US" sz="1600"/>
          </a:p>
        </p:txBody>
      </p:sp>
      <p:sp>
        <p:nvSpPr>
          <p:cNvPr id="82950" name="TextBox 27">
            <a:extLst>
              <a:ext uri="{FF2B5EF4-FFF2-40B4-BE49-F238E27FC236}">
                <a16:creationId xmlns:a16="http://schemas.microsoft.com/office/drawing/2014/main" id="{8B4F28C1-13B9-AC52-6A27-8FDD581C92FA}"/>
              </a:ext>
            </a:extLst>
          </p:cNvPr>
          <p:cNvSpPr txBox="1">
            <a:spLocks noChangeArrowheads="1"/>
          </p:cNvSpPr>
          <p:nvPr/>
        </p:nvSpPr>
        <p:spPr bwMode="auto">
          <a:xfrm>
            <a:off x="142875" y="3000375"/>
            <a:ext cx="37861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a:t>The rate of drug elimination from the body </a:t>
            </a:r>
            <a:r>
              <a:rPr lang="en" altLang="en-US" sz="1400"/>
              <a:t>( mg/min)</a:t>
            </a:r>
            <a:endParaRPr lang="en-US" altLang="en-US" sz="1600"/>
          </a:p>
        </p:txBody>
      </p:sp>
      <p:cxnSp>
        <p:nvCxnSpPr>
          <p:cNvPr id="82951" name="Straight Connector 12">
            <a:extLst>
              <a:ext uri="{FF2B5EF4-FFF2-40B4-BE49-F238E27FC236}">
                <a16:creationId xmlns:a16="http://schemas.microsoft.com/office/drawing/2014/main" id="{E54687AC-9A30-9B21-E234-3CC73F7B21F9}"/>
              </a:ext>
            </a:extLst>
          </p:cNvPr>
          <p:cNvCxnSpPr>
            <a:cxnSpLocks noChangeShapeType="1"/>
          </p:cNvCxnSpPr>
          <p:nvPr/>
        </p:nvCxnSpPr>
        <p:spPr bwMode="auto">
          <a:xfrm flipV="1">
            <a:off x="3429000" y="6000750"/>
            <a:ext cx="157162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82952" name="TextBox 27">
            <a:extLst>
              <a:ext uri="{FF2B5EF4-FFF2-40B4-BE49-F238E27FC236}">
                <a16:creationId xmlns:a16="http://schemas.microsoft.com/office/drawing/2014/main" id="{48424B78-66DC-68D0-D883-56E49748275D}"/>
              </a:ext>
            </a:extLst>
          </p:cNvPr>
          <p:cNvSpPr txBox="1">
            <a:spLocks noChangeArrowheads="1"/>
          </p:cNvSpPr>
          <p:nvPr/>
        </p:nvSpPr>
        <p:spPr bwMode="auto">
          <a:xfrm>
            <a:off x="3786188" y="5643563"/>
            <a:ext cx="1001836"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b="1" dirty="0"/>
              <a:t>D </a:t>
            </a:r>
            <a:r>
              <a:rPr lang="en" altLang="en-US" sz="1600" dirty="0"/>
              <a:t>( </a:t>
            </a:r>
            <a:r>
              <a:rPr lang="en" altLang="en-US" sz="1400" dirty="0"/>
              <a:t>mg </a:t>
            </a:r>
            <a:r>
              <a:rPr lang="en" altLang="en-US" sz="1600" dirty="0"/>
              <a:t>)</a:t>
            </a:r>
            <a:endParaRPr lang="en-US" altLang="en-US" sz="1600" dirty="0"/>
          </a:p>
        </p:txBody>
      </p:sp>
      <p:sp>
        <p:nvSpPr>
          <p:cNvPr id="82953" name="TextBox 27">
            <a:extLst>
              <a:ext uri="{FF2B5EF4-FFF2-40B4-BE49-F238E27FC236}">
                <a16:creationId xmlns:a16="http://schemas.microsoft.com/office/drawing/2014/main" id="{3CF8E741-C209-52E9-D9CD-BE1D7716D18A}"/>
              </a:ext>
            </a:extLst>
          </p:cNvPr>
          <p:cNvSpPr txBox="1">
            <a:spLocks noChangeArrowheads="1"/>
          </p:cNvSpPr>
          <p:nvPr/>
        </p:nvSpPr>
        <p:spPr bwMode="auto">
          <a:xfrm>
            <a:off x="3643312" y="6000750"/>
            <a:ext cx="2296839"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b="1" dirty="0"/>
              <a:t>AUC </a:t>
            </a:r>
            <a:r>
              <a:rPr lang="en" altLang="en-US" sz="1600" dirty="0"/>
              <a:t>( </a:t>
            </a:r>
            <a:r>
              <a:rPr lang="en" altLang="en-US" sz="1400" dirty="0"/>
              <a:t>mg </a:t>
            </a:r>
            <a:r>
              <a:rPr lang="en" altLang="en-US" sz="1400" dirty="0">
                <a:latin typeface="Comic Sans MS" panose="030F0702030302020204" pitchFamily="66" charset="0"/>
                <a:sym typeface="Wingdings" panose="05000000000000000000" pitchFamily="2" charset="2"/>
              </a:rPr>
              <a:t>● </a:t>
            </a:r>
            <a:r>
              <a:rPr lang="en" altLang="en-US" sz="1400" dirty="0">
                <a:sym typeface="Wingdings" panose="05000000000000000000" pitchFamily="2" charset="2"/>
              </a:rPr>
              <a:t>min </a:t>
            </a:r>
            <a:r>
              <a:rPr lang="en" altLang="en-US" sz="1400" dirty="0"/>
              <a:t>/ml </a:t>
            </a:r>
            <a:r>
              <a:rPr lang="en" altLang="en-US" sz="1600" dirty="0"/>
              <a:t>)</a:t>
            </a:r>
            <a:endParaRPr lang="en-US" altLang="en-US" sz="1600" dirty="0"/>
          </a:p>
        </p:txBody>
      </p:sp>
      <p:sp>
        <p:nvSpPr>
          <p:cNvPr id="82954" name="TextBox 27">
            <a:extLst>
              <a:ext uri="{FF2B5EF4-FFF2-40B4-BE49-F238E27FC236}">
                <a16:creationId xmlns:a16="http://schemas.microsoft.com/office/drawing/2014/main" id="{69DD102A-8BC9-306A-C1A3-7E6F04E6E9AB}"/>
              </a:ext>
            </a:extLst>
          </p:cNvPr>
          <p:cNvSpPr txBox="1">
            <a:spLocks noChangeArrowheads="1"/>
          </p:cNvSpPr>
          <p:nvPr/>
        </p:nvSpPr>
        <p:spPr bwMode="auto">
          <a:xfrm>
            <a:off x="2143125" y="5834063"/>
            <a:ext cx="1357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00" b="1"/>
              <a:t>CL </a:t>
            </a:r>
            <a:r>
              <a:rPr lang="en" altLang="en-US" sz="1400"/>
              <a:t>( ml/min) </a:t>
            </a:r>
            <a:r>
              <a:rPr lang="en" altLang="en-US" sz="1600" b="1"/>
              <a:t>=</a:t>
            </a:r>
            <a:endParaRPr lang="en-US" altLang="en-US" sz="1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4" descr="Parchment">
            <a:extLst>
              <a:ext uri="{FF2B5EF4-FFF2-40B4-BE49-F238E27FC236}">
                <a16:creationId xmlns:a16="http://schemas.microsoft.com/office/drawing/2014/main" id="{9FA41730-DA86-E997-4E63-C7F0C6FA43E1}"/>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1800">
                <a:solidFill>
                  <a:srgbClr val="B28300"/>
                </a:solidFill>
              </a:rPr>
              <a:t>SPEED OF </a:t>
            </a:r>
            <a:r>
              <a:rPr lang="en" altLang="en-US" sz="2000" b="1">
                <a:solidFill>
                  <a:srgbClr val="B68600"/>
                </a:solidFill>
              </a:rPr>
              <a:t>ELIMINATION</a:t>
            </a:r>
            <a:br>
              <a:rPr lang="sr-Cyrl-CS" altLang="en-US" sz="2000" b="1">
                <a:solidFill>
                  <a:schemeClr val="tx1"/>
                </a:solidFill>
              </a:rPr>
            </a:br>
            <a:r>
              <a:rPr lang="en" altLang="en-US" sz="1800">
                <a:solidFill>
                  <a:srgbClr val="B28300"/>
                </a:solidFill>
              </a:rPr>
              <a:t> DRUGS: FIRST-ORDER KINETICS</a:t>
            </a:r>
            <a:endParaRPr lang="en-GB" altLang="en-US" sz="2000">
              <a:solidFill>
                <a:srgbClr val="B28300"/>
              </a:solidFill>
            </a:endParaRPr>
          </a:p>
        </p:txBody>
      </p:sp>
      <p:sp>
        <p:nvSpPr>
          <p:cNvPr id="83971" name="Rectangle 3" descr="Parchment">
            <a:extLst>
              <a:ext uri="{FF2B5EF4-FFF2-40B4-BE49-F238E27FC236}">
                <a16:creationId xmlns:a16="http://schemas.microsoft.com/office/drawing/2014/main" id="{6F08A751-A5C5-967C-1061-1769EC3E3821}"/>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dirty="0"/>
          </a:p>
          <a:p>
            <a:pPr eaLnBrk="1" hangingPunct="1">
              <a:buClr>
                <a:srgbClr val="B68600"/>
              </a:buClr>
              <a:buFont typeface="Wingdings" panose="05000000000000000000" pitchFamily="2" charset="2"/>
              <a:buChar char="v"/>
            </a:pPr>
            <a:r>
              <a:rPr lang="en" altLang="en-US" sz="1600" dirty="0"/>
              <a:t>The slope of the descending part of the plasma drug concentration/time curve does not change - it is </a:t>
            </a:r>
            <a:r>
              <a:rPr lang="en" altLang="en-US" sz="1600" b="1" dirty="0">
                <a:solidFill>
                  <a:srgbClr val="B28300"/>
                </a:solidFill>
              </a:rPr>
              <a:t>the elimination rate constant Ke </a:t>
            </a:r>
            <a:r>
              <a:rPr lang="en" altLang="en-US" sz="1600" dirty="0"/>
              <a:t>and is expressed as the tangens of the angle that the descending part of the curve makes with the x-axis. A higher slope (Ke) means that rate of drug elimination is</a:t>
            </a:r>
            <a:r>
              <a:rPr lang="en" altLang="en-US" sz="1600" dirty="0">
                <a:sym typeface="Wingdings" panose="05000000000000000000" pitchFamily="2" charset="2"/>
              </a:rPr>
              <a:t> </a:t>
            </a:r>
            <a:r>
              <a:rPr lang="en" altLang="en-US" sz="1600" dirty="0"/>
              <a:t>higher. When the plasma drug concentration/time curve is plotted on a logarithmic scale, the descending part of the curve is a straight line and Ke is easier to calculate:</a:t>
            </a:r>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400" dirty="0"/>
          </a:p>
          <a:p>
            <a:pPr eaLnBrk="1" hangingPunct="1">
              <a:buClr>
                <a:srgbClr val="B68600"/>
              </a:buClr>
              <a:buFont typeface="Wingdings" panose="05000000000000000000" pitchFamily="2" charset="2"/>
              <a:buChar char="v"/>
            </a:pPr>
            <a:r>
              <a:rPr lang="en" altLang="en-US" sz="1600" dirty="0"/>
              <a:t>The elimination rate constant and the elimination half-time of the drug are related by the equation:</a:t>
            </a:r>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2400" dirty="0"/>
          </a:p>
          <a:p>
            <a:pPr eaLnBrk="1" hangingPunct="1">
              <a:lnSpc>
                <a:spcPct val="150000"/>
              </a:lnSpc>
              <a:buClr>
                <a:srgbClr val="B68600"/>
              </a:buClr>
              <a:buFont typeface="Wingdings" panose="05000000000000000000" pitchFamily="2" charset="2"/>
              <a:buChar char="v"/>
            </a:pPr>
            <a:r>
              <a:rPr lang="en" altLang="en-US" sz="1600" dirty="0"/>
              <a:t>In the case of elimination according to first-order kinetics  T</a:t>
            </a:r>
            <a:r>
              <a:rPr lang="en" altLang="en-US" sz="1600" baseline="-25000" dirty="0">
                <a:sym typeface="MS Reference Specialty" panose="05000500000000000000" pitchFamily="2" charset="2"/>
              </a:rPr>
              <a:t> </a:t>
            </a:r>
            <a:r>
              <a:rPr lang="en" altLang="en-US" sz="2000" baseline="-25000" dirty="0">
                <a:sym typeface="MS Reference Specialty" panose="05000500000000000000" pitchFamily="2" charset="2"/>
              </a:rPr>
              <a:t>½</a:t>
            </a:r>
            <a:r>
              <a:rPr lang="en" altLang="en-US" sz="1600" baseline="-25000" dirty="0">
                <a:sym typeface="MS Reference Specialty" panose="05000500000000000000" pitchFamily="2" charset="2"/>
              </a:rPr>
              <a:t> </a:t>
            </a:r>
            <a:r>
              <a:rPr lang="en" altLang="en-US" sz="1600" dirty="0"/>
              <a:t>, Ke, CL and Vd are interconnected:</a:t>
            </a:r>
            <a:endParaRPr lang="sr-Latn-CS" altLang="en-US" sz="1600" dirty="0"/>
          </a:p>
          <a:p>
            <a:pPr eaLnBrk="1" hangingPunct="1">
              <a:spcBef>
                <a:spcPts val="0"/>
              </a:spcBef>
              <a:buClr>
                <a:srgbClr val="B68600"/>
              </a:buClr>
              <a:buNone/>
            </a:pPr>
            <a:r>
              <a:rPr lang="en" altLang="en-US" sz="1600" dirty="0"/>
              <a:t>                                   Drug elimination rate (mg/min) = CL </a:t>
            </a:r>
            <a:r>
              <a:rPr lang="en" altLang="en-US" sz="1600" dirty="0">
                <a:latin typeface="Comic Sans MS" panose="030F0702030302020204" pitchFamily="66" charset="0"/>
                <a:sym typeface="Wingdings" panose="05000000000000000000" pitchFamily="2" charset="2"/>
              </a:rPr>
              <a:t>• </a:t>
            </a:r>
            <a:r>
              <a:rPr lang="en" altLang="en-US" sz="1600" dirty="0">
                <a:sym typeface="Wingdings" panose="05000000000000000000" pitchFamily="2" charset="2"/>
              </a:rPr>
              <a:t>C = Ke•Vd•C =</a:t>
            </a:r>
            <a:endParaRPr lang="en-GB" altLang="en-US" sz="1600" baseline="-25000" dirty="0">
              <a:sym typeface="Wingdings" panose="05000000000000000000" pitchFamily="2" charset="2"/>
            </a:endParaRPr>
          </a:p>
          <a:p>
            <a:pPr eaLnBrk="1" hangingPunct="1">
              <a:spcBef>
                <a:spcPts val="0"/>
              </a:spcBef>
              <a:buClr>
                <a:srgbClr val="B68600"/>
              </a:buClr>
              <a:buNone/>
            </a:pPr>
            <a:r>
              <a:rPr lang="en-GB" altLang="en-US" sz="1600" dirty="0"/>
              <a:t>                                                                                                                                           T</a:t>
            </a:r>
            <a:r>
              <a:rPr lang="en-GB" altLang="en-US" sz="1600" baseline="-25000" dirty="0"/>
              <a:t>1/2</a:t>
            </a:r>
            <a:endParaRPr lang="sr-Cyrl-CS" altLang="en-US" sz="1600" dirty="0"/>
          </a:p>
          <a:p>
            <a:pPr eaLnBrk="1" hangingPunct="1">
              <a:buClr>
                <a:srgbClr val="B68600"/>
              </a:buClr>
              <a:buFontTx/>
              <a:buNone/>
            </a:pPr>
            <a:endParaRPr lang="sr-Cyrl-CS" altLang="en-US" sz="1400" dirty="0"/>
          </a:p>
          <a:p>
            <a:pPr eaLnBrk="1" hangingPunct="1">
              <a:buClr>
                <a:srgbClr val="B68600"/>
              </a:buClr>
              <a:buFontTx/>
              <a:buNone/>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Latn-CS" altLang="en-US" sz="1600" dirty="0"/>
          </a:p>
          <a:p>
            <a:pPr eaLnBrk="1" hangingPunct="1">
              <a:buClr>
                <a:srgbClr val="B68600"/>
              </a:buClr>
              <a:buFont typeface="Wingdings" panose="05000000000000000000" pitchFamily="2" charset="2"/>
              <a:buChar char="v"/>
            </a:pPr>
            <a:endParaRPr lang="sr-Latn-CS" altLang="en-US" sz="1600" dirty="0"/>
          </a:p>
          <a:p>
            <a:pPr eaLnBrk="1" hangingPunct="1">
              <a:buClr>
                <a:srgbClr val="B68600"/>
              </a:buClr>
              <a:buFontTx/>
              <a:buNone/>
            </a:pPr>
            <a:endParaRPr lang="sr-Latn-CS" altLang="en-US" sz="1600" dirty="0"/>
          </a:p>
          <a:p>
            <a:pPr eaLnBrk="1" hangingPunct="1">
              <a:buClr>
                <a:srgbClr val="B68600"/>
              </a:buClr>
              <a:buFontTx/>
              <a:buNone/>
            </a:pPr>
            <a:endParaRPr lang="sr-Latn-CS" altLang="en-US" sz="1600" dirty="0"/>
          </a:p>
          <a:p>
            <a:pPr eaLnBrk="1" hangingPunct="1">
              <a:buClr>
                <a:srgbClr val="B68600"/>
              </a:buClr>
              <a:buFontTx/>
              <a:buNone/>
            </a:pPr>
            <a:r>
              <a:rPr lang="en" altLang="en-US" sz="1600" dirty="0"/>
              <a:t>             </a:t>
            </a:r>
          </a:p>
          <a:p>
            <a:pPr eaLnBrk="1" hangingPunct="1">
              <a:buClr>
                <a:srgbClr val="B68600"/>
              </a:buClr>
              <a:buFontTx/>
              <a:buNone/>
            </a:pPr>
            <a:r>
              <a:rPr lang="en" altLang="en-US" sz="1600" dirty="0"/>
              <a:t>               </a:t>
            </a: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800" dirty="0"/>
          </a:p>
          <a:p>
            <a:pPr eaLnBrk="1" hangingPunct="1">
              <a:buClr>
                <a:srgbClr val="B68600"/>
              </a:buClr>
              <a:buFontTx/>
              <a:buNone/>
            </a:pPr>
            <a:endParaRPr lang="sr-Cyrl-CS" altLang="en-US" sz="1600" dirty="0"/>
          </a:p>
          <a:p>
            <a:pPr eaLnBrk="1" hangingPunct="1">
              <a:buClr>
                <a:srgbClr val="0070C0"/>
              </a:buClr>
              <a:buFontTx/>
              <a:buNone/>
            </a:pPr>
            <a:endParaRPr lang="sr-Cyrl-CS" altLang="en-US" sz="8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cxnSp>
        <p:nvCxnSpPr>
          <p:cNvPr id="83972" name="Straight Arrow Connector 12">
            <a:extLst>
              <a:ext uri="{FF2B5EF4-FFF2-40B4-BE49-F238E27FC236}">
                <a16:creationId xmlns:a16="http://schemas.microsoft.com/office/drawing/2014/main" id="{D92E404D-2134-D5AE-74BC-1E10AEA71B5F}"/>
              </a:ext>
            </a:extLst>
          </p:cNvPr>
          <p:cNvCxnSpPr>
            <a:cxnSpLocks noChangeShapeType="1"/>
          </p:cNvCxnSpPr>
          <p:nvPr/>
        </p:nvCxnSpPr>
        <p:spPr bwMode="auto">
          <a:xfrm rot="5400000" flipH="1" flipV="1">
            <a:off x="321469" y="3750469"/>
            <a:ext cx="1358900" cy="1588"/>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3973" name="Straight Arrow Connector 13">
            <a:extLst>
              <a:ext uri="{FF2B5EF4-FFF2-40B4-BE49-F238E27FC236}">
                <a16:creationId xmlns:a16="http://schemas.microsoft.com/office/drawing/2014/main" id="{AD166C93-F354-ED29-334B-6706138A38D6}"/>
              </a:ext>
            </a:extLst>
          </p:cNvPr>
          <p:cNvCxnSpPr>
            <a:cxnSpLocks noChangeShapeType="1"/>
          </p:cNvCxnSpPr>
          <p:nvPr/>
        </p:nvCxnSpPr>
        <p:spPr bwMode="auto">
          <a:xfrm flipV="1">
            <a:off x="1000125" y="4429125"/>
            <a:ext cx="3786188"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Connector 18">
            <a:extLst>
              <a:ext uri="{FF2B5EF4-FFF2-40B4-BE49-F238E27FC236}">
                <a16:creationId xmlns:a16="http://schemas.microsoft.com/office/drawing/2014/main" id="{D2F308F4-BB91-F294-EB07-CDF5884EBBC9}"/>
              </a:ext>
            </a:extLst>
          </p:cNvPr>
          <p:cNvCxnSpPr/>
          <p:nvPr/>
        </p:nvCxnSpPr>
        <p:spPr bwMode="auto">
          <a:xfrm>
            <a:off x="1000125" y="3357563"/>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cxnSp>
        <p:nvCxnSpPr>
          <p:cNvPr id="23" name="Straight Connector 22">
            <a:extLst>
              <a:ext uri="{FF2B5EF4-FFF2-40B4-BE49-F238E27FC236}">
                <a16:creationId xmlns:a16="http://schemas.microsoft.com/office/drawing/2014/main" id="{91346C3E-44ED-BAD5-FD3E-11ACF44AA381}"/>
              </a:ext>
            </a:extLst>
          </p:cNvPr>
          <p:cNvCxnSpPr/>
          <p:nvPr/>
        </p:nvCxnSpPr>
        <p:spPr bwMode="auto">
          <a:xfrm>
            <a:off x="1000125" y="3714750"/>
            <a:ext cx="3429000" cy="0"/>
          </a:xfrm>
          <a:prstGeom prst="line">
            <a:avLst/>
          </a:prstGeom>
          <a:noFill/>
          <a:ln w="1270" cap="flat" cmpd="sng" algn="ctr">
            <a:solidFill>
              <a:schemeClr val="bg1">
                <a:lumMod val="65000"/>
              </a:schemeClr>
            </a:solidFill>
            <a:prstDash val="sysDash"/>
            <a:round/>
            <a:headEnd type="none" w="med" len="med"/>
            <a:tailEnd type="none" w="med" len="med"/>
          </a:ln>
          <a:effectLst/>
        </p:spPr>
      </p:cxnSp>
      <p:cxnSp>
        <p:nvCxnSpPr>
          <p:cNvPr id="24" name="Straight Connector 23">
            <a:extLst>
              <a:ext uri="{FF2B5EF4-FFF2-40B4-BE49-F238E27FC236}">
                <a16:creationId xmlns:a16="http://schemas.microsoft.com/office/drawing/2014/main" id="{ED0F0C4B-4BAC-81B6-95B6-2602A3E6B656}"/>
              </a:ext>
            </a:extLst>
          </p:cNvPr>
          <p:cNvCxnSpPr/>
          <p:nvPr/>
        </p:nvCxnSpPr>
        <p:spPr bwMode="auto">
          <a:xfrm>
            <a:off x="1000125" y="4071938"/>
            <a:ext cx="3429000" cy="0"/>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3977" name="Freeform 71">
            <a:extLst>
              <a:ext uri="{FF2B5EF4-FFF2-40B4-BE49-F238E27FC236}">
                <a16:creationId xmlns:a16="http://schemas.microsoft.com/office/drawing/2014/main" id="{A081C698-7C79-6BA4-2838-60B607DF9189}"/>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3978" name="Freeform 72">
            <a:extLst>
              <a:ext uri="{FF2B5EF4-FFF2-40B4-BE49-F238E27FC236}">
                <a16:creationId xmlns:a16="http://schemas.microsoft.com/office/drawing/2014/main" id="{C102D79C-CBEA-581F-44C8-69AF3494955E}"/>
              </a:ext>
            </a:extLst>
          </p:cNvPr>
          <p:cNvSpPr>
            <a:spLocks noChangeArrowheads="1"/>
          </p:cNvSpPr>
          <p:nvPr/>
        </p:nvSpPr>
        <p:spPr bwMode="auto">
          <a:xfrm>
            <a:off x="998538" y="4308475"/>
            <a:ext cx="255587" cy="1120775"/>
          </a:xfrm>
          <a:custGeom>
            <a:avLst/>
            <a:gdLst>
              <a:gd name="T0" fmla="*/ 0 w 254524"/>
              <a:gd name="T1" fmla="*/ 1096689 h 1121790"/>
              <a:gd name="T2" fmla="*/ 104620 w 254524"/>
              <a:gd name="T3" fmla="*/ 193533 h 1121790"/>
              <a:gd name="T4" fmla="*/ 282474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3979" name="TextBox 27">
            <a:extLst>
              <a:ext uri="{FF2B5EF4-FFF2-40B4-BE49-F238E27FC236}">
                <a16:creationId xmlns:a16="http://schemas.microsoft.com/office/drawing/2014/main" id="{1B3215E4-6CAD-0B9A-12A2-3BC9A79901B7}"/>
              </a:ext>
            </a:extLst>
          </p:cNvPr>
          <p:cNvSpPr txBox="1">
            <a:spLocks noChangeArrowheads="1"/>
          </p:cNvSpPr>
          <p:nvPr/>
        </p:nvSpPr>
        <p:spPr bwMode="auto">
          <a:xfrm>
            <a:off x="714375" y="2786063"/>
            <a:ext cx="37147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a:t>maximum drug concentrations in plasma</a:t>
            </a:r>
            <a:endParaRPr lang="en-US" altLang="en-US" sz="1600" baseline="-25000"/>
          </a:p>
        </p:txBody>
      </p:sp>
      <p:sp>
        <p:nvSpPr>
          <p:cNvPr id="83980" name="TextBox 27">
            <a:extLst>
              <a:ext uri="{FF2B5EF4-FFF2-40B4-BE49-F238E27FC236}">
                <a16:creationId xmlns:a16="http://schemas.microsoft.com/office/drawing/2014/main" id="{B95D6625-CC49-A3FB-0BD0-09B8666958E9}"/>
              </a:ext>
            </a:extLst>
          </p:cNvPr>
          <p:cNvSpPr txBox="1">
            <a:spLocks noChangeArrowheads="1"/>
          </p:cNvSpPr>
          <p:nvPr/>
        </p:nvSpPr>
        <p:spPr bwMode="auto">
          <a:xfrm>
            <a:off x="4857750" y="4286250"/>
            <a:ext cx="633413"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t (h)</a:t>
            </a:r>
            <a:endParaRPr lang="en-US" altLang="en-US" sz="2200" baseline="-25000"/>
          </a:p>
        </p:txBody>
      </p:sp>
      <p:sp>
        <p:nvSpPr>
          <p:cNvPr id="83981" name="TextBox 27">
            <a:extLst>
              <a:ext uri="{FF2B5EF4-FFF2-40B4-BE49-F238E27FC236}">
                <a16:creationId xmlns:a16="http://schemas.microsoft.com/office/drawing/2014/main" id="{03AC11D6-C988-5625-C872-618082DF72BA}"/>
              </a:ext>
            </a:extLst>
          </p:cNvPr>
          <p:cNvSpPr txBox="1">
            <a:spLocks noChangeArrowheads="1"/>
          </p:cNvSpPr>
          <p:nvPr/>
        </p:nvSpPr>
        <p:spPr bwMode="auto">
          <a:xfrm>
            <a:off x="500063" y="2714625"/>
            <a:ext cx="2857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a:t>
            </a:r>
            <a:endParaRPr lang="en-US" altLang="en-US" sz="2200" baseline="-25000"/>
          </a:p>
        </p:txBody>
      </p:sp>
      <p:sp>
        <p:nvSpPr>
          <p:cNvPr id="83982" name="TextBox 27">
            <a:extLst>
              <a:ext uri="{FF2B5EF4-FFF2-40B4-BE49-F238E27FC236}">
                <a16:creationId xmlns:a16="http://schemas.microsoft.com/office/drawing/2014/main" id="{770AC9E3-A1FB-FBB6-0A71-1A66900F4738}"/>
              </a:ext>
            </a:extLst>
          </p:cNvPr>
          <p:cNvSpPr txBox="1">
            <a:spLocks noChangeArrowheads="1"/>
          </p:cNvSpPr>
          <p:nvPr/>
        </p:nvSpPr>
        <p:spPr bwMode="auto">
          <a:xfrm>
            <a:off x="642938" y="3214688"/>
            <a:ext cx="42862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100</a:t>
            </a:r>
            <a:endParaRPr lang="en-US" altLang="en-US" sz="1400" baseline="-25000"/>
          </a:p>
        </p:txBody>
      </p:sp>
      <p:sp>
        <p:nvSpPr>
          <p:cNvPr id="83983" name="TextBox 27">
            <a:extLst>
              <a:ext uri="{FF2B5EF4-FFF2-40B4-BE49-F238E27FC236}">
                <a16:creationId xmlns:a16="http://schemas.microsoft.com/office/drawing/2014/main" id="{10275511-F0F3-2E53-4990-D8CDC7DE7367}"/>
              </a:ext>
            </a:extLst>
          </p:cNvPr>
          <p:cNvSpPr txBox="1">
            <a:spLocks noChangeArrowheads="1"/>
          </p:cNvSpPr>
          <p:nvPr/>
        </p:nvSpPr>
        <p:spPr bwMode="auto">
          <a:xfrm>
            <a:off x="714375" y="3571875"/>
            <a:ext cx="3571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10</a:t>
            </a:r>
            <a:endParaRPr lang="en-US" altLang="en-US" sz="1400" baseline="-25000"/>
          </a:p>
        </p:txBody>
      </p:sp>
      <p:sp>
        <p:nvSpPr>
          <p:cNvPr id="83984" name="TextBox 27">
            <a:extLst>
              <a:ext uri="{FF2B5EF4-FFF2-40B4-BE49-F238E27FC236}">
                <a16:creationId xmlns:a16="http://schemas.microsoft.com/office/drawing/2014/main" id="{464CFF01-C40C-F768-06C0-12D4AC099CA7}"/>
              </a:ext>
            </a:extLst>
          </p:cNvPr>
          <p:cNvSpPr txBox="1">
            <a:spLocks noChangeArrowheads="1"/>
          </p:cNvSpPr>
          <p:nvPr/>
        </p:nvSpPr>
        <p:spPr bwMode="auto">
          <a:xfrm>
            <a:off x="785813" y="3929063"/>
            <a:ext cx="285750"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a:t>
            </a:r>
            <a:endParaRPr lang="en-US" altLang="en-US" sz="1400" baseline="-25000"/>
          </a:p>
        </p:txBody>
      </p:sp>
      <p:sp>
        <p:nvSpPr>
          <p:cNvPr id="83985" name="TextBox 27">
            <a:extLst>
              <a:ext uri="{FF2B5EF4-FFF2-40B4-BE49-F238E27FC236}">
                <a16:creationId xmlns:a16="http://schemas.microsoft.com/office/drawing/2014/main" id="{25205A4A-9BB2-0BA8-4213-5D91DA963250}"/>
              </a:ext>
            </a:extLst>
          </p:cNvPr>
          <p:cNvSpPr txBox="1">
            <a:spLocks noChangeArrowheads="1"/>
          </p:cNvSpPr>
          <p:nvPr/>
        </p:nvSpPr>
        <p:spPr bwMode="auto">
          <a:xfrm>
            <a:off x="714375" y="4214813"/>
            <a:ext cx="42862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0.1</a:t>
            </a:r>
            <a:endParaRPr lang="en-US" altLang="en-US" sz="1400" baseline="-25000"/>
          </a:p>
        </p:txBody>
      </p:sp>
      <p:cxnSp>
        <p:nvCxnSpPr>
          <p:cNvPr id="83986" name="Elbow Connector 53">
            <a:extLst>
              <a:ext uri="{FF2B5EF4-FFF2-40B4-BE49-F238E27FC236}">
                <a16:creationId xmlns:a16="http://schemas.microsoft.com/office/drawing/2014/main" id="{17915CDD-7027-4AF5-8D41-73ABFDE5A19F}"/>
              </a:ext>
            </a:extLst>
          </p:cNvPr>
          <p:cNvCxnSpPr>
            <a:cxnSpLocks noChangeShapeType="1"/>
          </p:cNvCxnSpPr>
          <p:nvPr/>
        </p:nvCxnSpPr>
        <p:spPr bwMode="auto">
          <a:xfrm>
            <a:off x="6429375" y="4714875"/>
            <a:ext cx="914400" cy="914400"/>
          </a:xfrm>
          <a:prstGeom prst="bentConnector3">
            <a:avLst>
              <a:gd name="adj1" fmla="val 50000"/>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a14:hiddenLine>
            </a:ext>
          </a:extLst>
        </p:spPr>
      </p:cxnSp>
      <p:cxnSp>
        <p:nvCxnSpPr>
          <p:cNvPr id="83987" name="Straight Connector 55">
            <a:extLst>
              <a:ext uri="{FF2B5EF4-FFF2-40B4-BE49-F238E27FC236}">
                <a16:creationId xmlns:a16="http://schemas.microsoft.com/office/drawing/2014/main" id="{CA35C784-65D5-03C6-4238-888112AE5217}"/>
              </a:ext>
            </a:extLst>
          </p:cNvPr>
          <p:cNvCxnSpPr>
            <a:cxnSpLocks noChangeShapeType="1"/>
          </p:cNvCxnSpPr>
          <p:nvPr/>
        </p:nvCxnSpPr>
        <p:spPr bwMode="auto">
          <a:xfrm>
            <a:off x="1071563" y="3357563"/>
            <a:ext cx="3143250" cy="1000125"/>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83988" name="TextBox 27">
            <a:extLst>
              <a:ext uri="{FF2B5EF4-FFF2-40B4-BE49-F238E27FC236}">
                <a16:creationId xmlns:a16="http://schemas.microsoft.com/office/drawing/2014/main" id="{DC0E1287-0F71-3D0A-02C2-A0B81C254C68}"/>
              </a:ext>
            </a:extLst>
          </p:cNvPr>
          <p:cNvSpPr txBox="1">
            <a:spLocks noChangeArrowheads="1"/>
          </p:cNvSpPr>
          <p:nvPr/>
        </p:nvSpPr>
        <p:spPr bwMode="auto">
          <a:xfrm>
            <a:off x="2786063" y="3571875"/>
            <a:ext cx="6334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Ke</a:t>
            </a:r>
            <a:endParaRPr lang="en-US" altLang="en-US" sz="2200" baseline="-25000"/>
          </a:p>
        </p:txBody>
      </p:sp>
      <p:sp>
        <p:nvSpPr>
          <p:cNvPr id="83989" name="TextBox 27">
            <a:extLst>
              <a:ext uri="{FF2B5EF4-FFF2-40B4-BE49-F238E27FC236}">
                <a16:creationId xmlns:a16="http://schemas.microsoft.com/office/drawing/2014/main" id="{9F1B2528-ED7A-8883-2894-0C7EC3B61FB0}"/>
              </a:ext>
            </a:extLst>
          </p:cNvPr>
          <p:cNvSpPr txBox="1">
            <a:spLocks noChangeArrowheads="1"/>
          </p:cNvSpPr>
          <p:nvPr/>
        </p:nvSpPr>
        <p:spPr bwMode="auto">
          <a:xfrm>
            <a:off x="2500313" y="5214938"/>
            <a:ext cx="642937"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T</a:t>
            </a:r>
            <a:r>
              <a:rPr lang="en" altLang="en-US" sz="1400" baseline="-25000">
                <a:sym typeface="MS Reference Specialty" panose="05000500000000000000" pitchFamily="2" charset="2"/>
              </a:rPr>
              <a:t> </a:t>
            </a:r>
            <a:r>
              <a:rPr lang="en" altLang="en-US" sz="2000" baseline="-25000">
                <a:sym typeface="MS Reference Specialty" panose="05000500000000000000" pitchFamily="2" charset="2"/>
              </a:rPr>
              <a:t>½</a:t>
            </a:r>
            <a:r>
              <a:rPr lang="en" altLang="en-US" sz="1400" baseline="-25000"/>
              <a:t>  </a:t>
            </a:r>
            <a:r>
              <a:rPr lang="en" altLang="en-US" sz="2200" baseline="-25000"/>
              <a:t>=</a:t>
            </a:r>
            <a:endParaRPr lang="en-US" altLang="en-US" sz="2200" baseline="-25000"/>
          </a:p>
        </p:txBody>
      </p:sp>
      <p:sp>
        <p:nvSpPr>
          <p:cNvPr id="83990" name="TextBox 27">
            <a:extLst>
              <a:ext uri="{FF2B5EF4-FFF2-40B4-BE49-F238E27FC236}">
                <a16:creationId xmlns:a16="http://schemas.microsoft.com/office/drawing/2014/main" id="{9122E71A-AAD2-8B95-A68D-7CE1A96D1A01}"/>
              </a:ext>
            </a:extLst>
          </p:cNvPr>
          <p:cNvSpPr txBox="1">
            <a:spLocks noChangeArrowheads="1"/>
          </p:cNvSpPr>
          <p:nvPr/>
        </p:nvSpPr>
        <p:spPr bwMode="auto">
          <a:xfrm>
            <a:off x="3071813" y="5072063"/>
            <a:ext cx="6334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0.693</a:t>
            </a:r>
            <a:endParaRPr lang="en-US" altLang="en-US" sz="2200" baseline="-25000"/>
          </a:p>
        </p:txBody>
      </p:sp>
      <p:sp>
        <p:nvSpPr>
          <p:cNvPr id="83991" name="TextBox 27">
            <a:extLst>
              <a:ext uri="{FF2B5EF4-FFF2-40B4-BE49-F238E27FC236}">
                <a16:creationId xmlns:a16="http://schemas.microsoft.com/office/drawing/2014/main" id="{95DC1DBD-8441-80F0-F2B1-E9259FCAD932}"/>
              </a:ext>
            </a:extLst>
          </p:cNvPr>
          <p:cNvSpPr txBox="1">
            <a:spLocks noChangeArrowheads="1"/>
          </p:cNvSpPr>
          <p:nvPr/>
        </p:nvSpPr>
        <p:spPr bwMode="auto">
          <a:xfrm>
            <a:off x="3214688" y="5357813"/>
            <a:ext cx="6334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Ke</a:t>
            </a:r>
            <a:endParaRPr lang="en-US" altLang="en-US" sz="2200" baseline="-25000"/>
          </a:p>
        </p:txBody>
      </p:sp>
      <p:cxnSp>
        <p:nvCxnSpPr>
          <p:cNvPr id="83992" name="Straight Connector 62">
            <a:extLst>
              <a:ext uri="{FF2B5EF4-FFF2-40B4-BE49-F238E27FC236}">
                <a16:creationId xmlns:a16="http://schemas.microsoft.com/office/drawing/2014/main" id="{653786A2-59C0-727A-63AE-712873F8C2D9}"/>
              </a:ext>
            </a:extLst>
          </p:cNvPr>
          <p:cNvCxnSpPr>
            <a:cxnSpLocks noChangeShapeType="1"/>
          </p:cNvCxnSpPr>
          <p:nvPr/>
        </p:nvCxnSpPr>
        <p:spPr bwMode="auto">
          <a:xfrm>
            <a:off x="3071813"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83993" name="TextBox 27">
            <a:extLst>
              <a:ext uri="{FF2B5EF4-FFF2-40B4-BE49-F238E27FC236}">
                <a16:creationId xmlns:a16="http://schemas.microsoft.com/office/drawing/2014/main" id="{90010563-D5DF-1A1E-9D75-5B2FD6FDE0B3}"/>
              </a:ext>
            </a:extLst>
          </p:cNvPr>
          <p:cNvSpPr txBox="1">
            <a:spLocks noChangeArrowheads="1"/>
          </p:cNvSpPr>
          <p:nvPr/>
        </p:nvSpPr>
        <p:spPr bwMode="auto">
          <a:xfrm>
            <a:off x="6596237" y="6021288"/>
            <a:ext cx="124125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dirty="0">
                <a:sym typeface="Wingdings" panose="05000000000000000000" pitchFamily="2" charset="2"/>
              </a:rPr>
              <a:t>0.693 •Vd•C</a:t>
            </a:r>
            <a:endParaRPr lang="en-US" altLang="en-US" sz="2200" baseline="-25000" dirty="0"/>
          </a:p>
        </p:txBody>
      </p:sp>
      <p:cxnSp>
        <p:nvCxnSpPr>
          <p:cNvPr id="83994" name="Straight Connector 68">
            <a:extLst>
              <a:ext uri="{FF2B5EF4-FFF2-40B4-BE49-F238E27FC236}">
                <a16:creationId xmlns:a16="http://schemas.microsoft.com/office/drawing/2014/main" id="{84ECC31D-2BE8-02C5-C05E-D7E1B93BE79A}"/>
              </a:ext>
            </a:extLst>
          </p:cNvPr>
          <p:cNvCxnSpPr>
            <a:cxnSpLocks noChangeShapeType="1"/>
          </p:cNvCxnSpPr>
          <p:nvPr/>
        </p:nvCxnSpPr>
        <p:spPr bwMode="auto">
          <a:xfrm>
            <a:off x="6681080" y="6329065"/>
            <a:ext cx="1071563"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4" descr="Parchment">
            <a:extLst>
              <a:ext uri="{FF2B5EF4-FFF2-40B4-BE49-F238E27FC236}">
                <a16:creationId xmlns:a16="http://schemas.microsoft.com/office/drawing/2014/main" id="{83CC9DE7-16D7-16A9-7101-C0CEA0686767}"/>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00" b="1" dirty="0"/>
            </a:br>
            <a:br>
              <a:rPr lang="sr-Cyrl-CS" altLang="en-US" sz="100" b="1" dirty="0"/>
            </a:br>
            <a:r>
              <a:rPr lang="en" altLang="en-US" sz="1800" dirty="0">
                <a:solidFill>
                  <a:srgbClr val="B28300"/>
                </a:solidFill>
              </a:rPr>
              <a:t>SPEED OF </a:t>
            </a:r>
            <a:r>
              <a:rPr lang="en" altLang="en-US" sz="2000" b="1" dirty="0">
                <a:solidFill>
                  <a:srgbClr val="B68600"/>
                </a:solidFill>
              </a:rPr>
              <a:t>ELIMINATION </a:t>
            </a:r>
            <a:r>
              <a:rPr lang="en" altLang="en-US" sz="2000" dirty="0">
                <a:solidFill>
                  <a:srgbClr val="B68600"/>
                </a:solidFill>
              </a:rPr>
              <a:t>OF</a:t>
            </a:r>
            <a:br>
              <a:rPr lang="sr-Cyrl-CS" altLang="en-US" sz="2000" b="1" dirty="0">
                <a:solidFill>
                  <a:schemeClr val="tx1"/>
                </a:solidFill>
              </a:rPr>
            </a:br>
            <a:r>
              <a:rPr lang="en" altLang="en-US" sz="1800" dirty="0">
                <a:solidFill>
                  <a:srgbClr val="B28300"/>
                </a:solidFill>
              </a:rPr>
              <a:t> DRUGS: ZERO-ORDER KINETICS</a:t>
            </a:r>
            <a:endParaRPr lang="en-GB" altLang="en-US" sz="2000" dirty="0">
              <a:solidFill>
                <a:srgbClr val="B28300"/>
              </a:solidFill>
            </a:endParaRPr>
          </a:p>
        </p:txBody>
      </p:sp>
      <p:sp>
        <p:nvSpPr>
          <p:cNvPr id="84995" name="Rectangle 3" descr="Parchment">
            <a:extLst>
              <a:ext uri="{FF2B5EF4-FFF2-40B4-BE49-F238E27FC236}">
                <a16:creationId xmlns:a16="http://schemas.microsoft.com/office/drawing/2014/main" id="{2CA1B9AD-CD76-E930-9CBC-972CA403C895}"/>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B68600"/>
              </a:buClr>
              <a:buFont typeface="Wingdings" panose="05000000000000000000" pitchFamily="2" charset="2"/>
              <a:buChar char="v"/>
            </a:pPr>
            <a:r>
              <a:rPr lang="en" altLang="en-US" sz="1600" dirty="0"/>
              <a:t>Some drugs are metabolized in the liver by specific enzymes, whose capacity is limited. At lower concentrations, elimination occurs with first-order kinetics. An increase in concentration leads to saturation of the elimination pathways, so that the rate of elimination no longer depends on the concentration of the drug, but a constant amount of the drug is eliminated from the plasma in a unit of time. It is </a:t>
            </a:r>
            <a:r>
              <a:rPr lang="en" altLang="en-US" sz="1600" b="1" dirty="0">
                <a:solidFill>
                  <a:srgbClr val="B28300"/>
                </a:solidFill>
              </a:rPr>
              <a:t>zero-order elimination kinetics (non-linear, saturation, dose-dependent kinetics) </a:t>
            </a:r>
            <a:r>
              <a:rPr lang="en" altLang="en-US" sz="1600" dirty="0"/>
              <a:t>.</a:t>
            </a:r>
          </a:p>
          <a:p>
            <a:pPr eaLnBrk="1" hangingPunct="1">
              <a:buClr>
                <a:srgbClr val="B68600"/>
              </a:buClr>
              <a:buFont typeface="Wingdings" panose="05000000000000000000" pitchFamily="2" charset="2"/>
              <a:buChar char="ü"/>
            </a:pPr>
            <a:r>
              <a:rPr lang="en" altLang="en-US" sz="1600" dirty="0"/>
              <a:t>   </a:t>
            </a:r>
            <a:r>
              <a:rPr lang="en" altLang="en-US" sz="1500" dirty="0"/>
              <a:t>The term non-linear means that there is no linear relationship between drug concentration and elimination rate.</a:t>
            </a:r>
          </a:p>
          <a:p>
            <a:pPr eaLnBrk="1" hangingPunct="1">
              <a:buClr>
                <a:srgbClr val="B68600"/>
              </a:buClr>
              <a:buFont typeface="Wingdings" panose="05000000000000000000" pitchFamily="2" charset="2"/>
              <a:buChar char="ü"/>
            </a:pPr>
            <a:r>
              <a:rPr lang="en" altLang="en-US" sz="1500" dirty="0"/>
              <a:t>The term dose-dependent means that with a change (increase) in the dose, the elimination of the drug changes from first-order kinetics to zero-order kinetics.</a:t>
            </a:r>
          </a:p>
          <a:p>
            <a:pPr eaLnBrk="1" hangingPunct="1">
              <a:buClr>
                <a:srgbClr val="B68600"/>
              </a:buClr>
              <a:buFontTx/>
              <a:buNone/>
            </a:pPr>
            <a:endParaRPr lang="sr-Cyrl-CS" altLang="en-US" sz="1500" dirty="0"/>
          </a:p>
          <a:p>
            <a:pPr eaLnBrk="1" hangingPunct="1">
              <a:buClr>
                <a:srgbClr val="B68600"/>
              </a:buClr>
              <a:buFontTx/>
              <a:buNone/>
            </a:pPr>
            <a:r>
              <a:rPr lang="en" altLang="en-US" sz="1500" dirty="0"/>
              <a:t>                                                                                                       </a:t>
            </a:r>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a:p>
            <a:pPr eaLnBrk="1" hangingPunct="1">
              <a:buClr>
                <a:srgbClr val="B68600"/>
              </a:buClr>
              <a:buFont typeface="Wingdings" panose="05000000000000000000" pitchFamily="2" charset="2"/>
              <a:buChar char="v"/>
            </a:pPr>
            <a:r>
              <a:rPr lang="en" altLang="en-US" sz="1600" dirty="0"/>
              <a:t>T </a:t>
            </a:r>
            <a:r>
              <a:rPr lang="en" altLang="en-US" sz="1600" baseline="-25000" dirty="0"/>
              <a:t>1/2 </a:t>
            </a:r>
            <a:r>
              <a:rPr lang="en" altLang="en-US" sz="1600" dirty="0"/>
              <a:t>decreases with decreasing concentration.</a:t>
            </a:r>
          </a:p>
          <a:p>
            <a:pPr eaLnBrk="1" hangingPunct="1">
              <a:buClr>
                <a:srgbClr val="B68600"/>
              </a:buClr>
              <a:buFontTx/>
              <a:buNone/>
            </a:pPr>
            <a:r>
              <a:rPr lang="en" altLang="en-US" sz="1600" dirty="0"/>
              <a:t>Clearance is also not a realistic indicator of elimination rate with zero-order kinetics and cannot be calculated as a quotient of dose and AUC.</a:t>
            </a:r>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p:txBody>
      </p:sp>
      <p:cxnSp>
        <p:nvCxnSpPr>
          <p:cNvPr id="84996" name="Straight Arrow Connector 12">
            <a:extLst>
              <a:ext uri="{FF2B5EF4-FFF2-40B4-BE49-F238E27FC236}">
                <a16:creationId xmlns:a16="http://schemas.microsoft.com/office/drawing/2014/main" id="{9EE96F16-4950-5BC3-9023-6C50EE72279D}"/>
              </a:ext>
            </a:extLst>
          </p:cNvPr>
          <p:cNvCxnSpPr>
            <a:cxnSpLocks noChangeShapeType="1"/>
          </p:cNvCxnSpPr>
          <p:nvPr/>
        </p:nvCxnSpPr>
        <p:spPr bwMode="auto">
          <a:xfrm rot="5400000" flipH="1" flipV="1">
            <a:off x="319882" y="4750594"/>
            <a:ext cx="1358900" cy="15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4997" name="Straight Arrow Connector 13">
            <a:extLst>
              <a:ext uri="{FF2B5EF4-FFF2-40B4-BE49-F238E27FC236}">
                <a16:creationId xmlns:a16="http://schemas.microsoft.com/office/drawing/2014/main" id="{D02E6F88-0E37-1008-9F78-E30F6F28601E}"/>
              </a:ext>
            </a:extLst>
          </p:cNvPr>
          <p:cNvCxnSpPr>
            <a:cxnSpLocks noChangeShapeType="1"/>
          </p:cNvCxnSpPr>
          <p:nvPr/>
        </p:nvCxnSpPr>
        <p:spPr bwMode="auto">
          <a:xfrm flipV="1">
            <a:off x="1000125" y="5429250"/>
            <a:ext cx="3786188"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Connector 18">
            <a:extLst>
              <a:ext uri="{FF2B5EF4-FFF2-40B4-BE49-F238E27FC236}">
                <a16:creationId xmlns:a16="http://schemas.microsoft.com/office/drawing/2014/main" id="{4E4ED90E-D9D9-3A00-4028-876A63B06C8F}"/>
              </a:ext>
            </a:extLst>
          </p:cNvPr>
          <p:cNvCxnSpPr/>
          <p:nvPr/>
        </p:nvCxnSpPr>
        <p:spPr bwMode="auto">
          <a:xfrm>
            <a:off x="1000125" y="4286250"/>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4999" name="Freeform 19">
            <a:extLst>
              <a:ext uri="{FF2B5EF4-FFF2-40B4-BE49-F238E27FC236}">
                <a16:creationId xmlns:a16="http://schemas.microsoft.com/office/drawing/2014/main" id="{58233C96-6D8C-926C-92B1-03F585724447}"/>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23" name="Straight Connector 22">
            <a:extLst>
              <a:ext uri="{FF2B5EF4-FFF2-40B4-BE49-F238E27FC236}">
                <a16:creationId xmlns:a16="http://schemas.microsoft.com/office/drawing/2014/main" id="{DE484367-A1C5-A5E2-75B8-CF7B4F9BC66D}"/>
              </a:ext>
            </a:extLst>
          </p:cNvPr>
          <p:cNvCxnSpPr/>
          <p:nvPr/>
        </p:nvCxnSpPr>
        <p:spPr bwMode="auto">
          <a:xfrm>
            <a:off x="1000125" y="4857750"/>
            <a:ext cx="3429000" cy="0"/>
          </a:xfrm>
          <a:prstGeom prst="line">
            <a:avLst/>
          </a:prstGeom>
          <a:noFill/>
          <a:ln w="1270" cap="flat" cmpd="sng" algn="ctr">
            <a:solidFill>
              <a:schemeClr val="bg1">
                <a:lumMod val="65000"/>
              </a:schemeClr>
            </a:solidFill>
            <a:prstDash val="sysDash"/>
            <a:round/>
            <a:headEnd type="none" w="med" len="med"/>
            <a:tailEnd type="none" w="med" len="med"/>
          </a:ln>
          <a:effectLst/>
        </p:spPr>
      </p:cxnSp>
      <p:cxnSp>
        <p:nvCxnSpPr>
          <p:cNvPr id="24" name="Straight Connector 23">
            <a:extLst>
              <a:ext uri="{FF2B5EF4-FFF2-40B4-BE49-F238E27FC236}">
                <a16:creationId xmlns:a16="http://schemas.microsoft.com/office/drawing/2014/main" id="{A576CD88-26B2-94B6-5298-854E75757877}"/>
              </a:ext>
            </a:extLst>
          </p:cNvPr>
          <p:cNvCxnSpPr/>
          <p:nvPr/>
        </p:nvCxnSpPr>
        <p:spPr bwMode="auto">
          <a:xfrm>
            <a:off x="1000125" y="5143500"/>
            <a:ext cx="3429000"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25" name="Straight Connector 24">
            <a:extLst>
              <a:ext uri="{FF2B5EF4-FFF2-40B4-BE49-F238E27FC236}">
                <a16:creationId xmlns:a16="http://schemas.microsoft.com/office/drawing/2014/main" id="{B6D4A237-2A45-02C6-9BBE-8B6F5396AACC}"/>
              </a:ext>
            </a:extLst>
          </p:cNvPr>
          <p:cNvCxnSpPr/>
          <p:nvPr/>
        </p:nvCxnSpPr>
        <p:spPr bwMode="auto">
          <a:xfrm>
            <a:off x="1000125" y="5286375"/>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cxnSp>
        <p:nvCxnSpPr>
          <p:cNvPr id="26" name="Straight Connector 25">
            <a:extLst>
              <a:ext uri="{FF2B5EF4-FFF2-40B4-BE49-F238E27FC236}">
                <a16:creationId xmlns:a16="http://schemas.microsoft.com/office/drawing/2014/main" id="{524FE143-6552-9221-2F3E-DF90D41C530A}"/>
              </a:ext>
            </a:extLst>
          </p:cNvPr>
          <p:cNvCxnSpPr/>
          <p:nvPr/>
        </p:nvCxnSpPr>
        <p:spPr bwMode="auto">
          <a:xfrm>
            <a:off x="1000125" y="5357813"/>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5004" name="Freeform 27">
            <a:extLst>
              <a:ext uri="{FF2B5EF4-FFF2-40B4-BE49-F238E27FC236}">
                <a16:creationId xmlns:a16="http://schemas.microsoft.com/office/drawing/2014/main" id="{A76A2C10-2B46-1EB3-2D82-474205C142B5}"/>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5005" name="Freeform 31">
            <a:extLst>
              <a:ext uri="{FF2B5EF4-FFF2-40B4-BE49-F238E27FC236}">
                <a16:creationId xmlns:a16="http://schemas.microsoft.com/office/drawing/2014/main" id="{59A35979-77A8-4896-A87F-B3370EF21185}"/>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5006" name="Freeform 14">
            <a:extLst>
              <a:ext uri="{FF2B5EF4-FFF2-40B4-BE49-F238E27FC236}">
                <a16:creationId xmlns:a16="http://schemas.microsoft.com/office/drawing/2014/main" id="{BDEE837A-366E-48A7-EF84-80D1FCC62BC3}"/>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85007" name="Straight Connector 16">
            <a:extLst>
              <a:ext uri="{FF2B5EF4-FFF2-40B4-BE49-F238E27FC236}">
                <a16:creationId xmlns:a16="http://schemas.microsoft.com/office/drawing/2014/main" id="{433EB998-BCB3-3F94-C128-9E9911179FF7}"/>
              </a:ext>
            </a:extLst>
          </p:cNvPr>
          <p:cNvCxnSpPr>
            <a:cxnSpLocks noChangeShapeType="1"/>
          </p:cNvCxnSpPr>
          <p:nvPr/>
        </p:nvCxnSpPr>
        <p:spPr bwMode="auto">
          <a:xfrm>
            <a:off x="1000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5008" name="Straight Connector 19">
            <a:extLst>
              <a:ext uri="{FF2B5EF4-FFF2-40B4-BE49-F238E27FC236}">
                <a16:creationId xmlns:a16="http://schemas.microsoft.com/office/drawing/2014/main" id="{C9F41706-A010-937B-9008-58450AE6D6E6}"/>
              </a:ext>
            </a:extLst>
          </p:cNvPr>
          <p:cNvCxnSpPr>
            <a:cxnSpLocks noChangeShapeType="1"/>
          </p:cNvCxnSpPr>
          <p:nvPr/>
        </p:nvCxnSpPr>
        <p:spPr bwMode="auto">
          <a:xfrm>
            <a:off x="1571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5009" name="Straight Connector 20">
            <a:extLst>
              <a:ext uri="{FF2B5EF4-FFF2-40B4-BE49-F238E27FC236}">
                <a16:creationId xmlns:a16="http://schemas.microsoft.com/office/drawing/2014/main" id="{66A063C9-DBEB-BE66-70BD-24A909CDADBD}"/>
              </a:ext>
            </a:extLst>
          </p:cNvPr>
          <p:cNvCxnSpPr>
            <a:cxnSpLocks noChangeShapeType="1"/>
          </p:cNvCxnSpPr>
          <p:nvPr/>
        </p:nvCxnSpPr>
        <p:spPr bwMode="auto">
          <a:xfrm>
            <a:off x="2143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5010" name="Straight Connector 21">
            <a:extLst>
              <a:ext uri="{FF2B5EF4-FFF2-40B4-BE49-F238E27FC236}">
                <a16:creationId xmlns:a16="http://schemas.microsoft.com/office/drawing/2014/main" id="{B4DB49FF-38EA-753F-291F-3EC0E6AFB70E}"/>
              </a:ext>
            </a:extLst>
          </p:cNvPr>
          <p:cNvCxnSpPr>
            <a:cxnSpLocks noChangeShapeType="1"/>
          </p:cNvCxnSpPr>
          <p:nvPr/>
        </p:nvCxnSpPr>
        <p:spPr bwMode="auto">
          <a:xfrm>
            <a:off x="2714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5011" name="Straight Connector 26">
            <a:extLst>
              <a:ext uri="{FF2B5EF4-FFF2-40B4-BE49-F238E27FC236}">
                <a16:creationId xmlns:a16="http://schemas.microsoft.com/office/drawing/2014/main" id="{1205C4F0-5332-736A-9464-23C2206E4A89}"/>
              </a:ext>
            </a:extLst>
          </p:cNvPr>
          <p:cNvCxnSpPr>
            <a:cxnSpLocks noChangeShapeType="1"/>
          </p:cNvCxnSpPr>
          <p:nvPr/>
        </p:nvCxnSpPr>
        <p:spPr bwMode="auto">
          <a:xfrm>
            <a:off x="3286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5012" name="Straight Connector 27">
            <a:extLst>
              <a:ext uri="{FF2B5EF4-FFF2-40B4-BE49-F238E27FC236}">
                <a16:creationId xmlns:a16="http://schemas.microsoft.com/office/drawing/2014/main" id="{210CF543-9C2A-D0DA-909E-CA3BAF643B99}"/>
              </a:ext>
            </a:extLst>
          </p:cNvPr>
          <p:cNvCxnSpPr>
            <a:cxnSpLocks noChangeShapeType="1"/>
          </p:cNvCxnSpPr>
          <p:nvPr/>
        </p:nvCxnSpPr>
        <p:spPr bwMode="auto">
          <a:xfrm>
            <a:off x="3857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E1C36331-29CA-FFFE-5F00-8115B5457F2D}"/>
              </a:ext>
            </a:extLst>
          </p:cNvPr>
          <p:cNvCxnSpPr/>
          <p:nvPr/>
        </p:nvCxnSpPr>
        <p:spPr bwMode="auto">
          <a:xfrm rot="5400000" flipH="1" flipV="1">
            <a:off x="2323306" y="5177632"/>
            <a:ext cx="639763"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2" name="Straight Connector 41">
            <a:extLst>
              <a:ext uri="{FF2B5EF4-FFF2-40B4-BE49-F238E27FC236}">
                <a16:creationId xmlns:a16="http://schemas.microsoft.com/office/drawing/2014/main" id="{BDFC2881-F6A0-B809-995A-87ED3DDE6B69}"/>
              </a:ext>
            </a:extLst>
          </p:cNvPr>
          <p:cNvCxnSpPr/>
          <p:nvPr/>
        </p:nvCxnSpPr>
        <p:spPr bwMode="auto">
          <a:xfrm rot="5400000" flipH="1" flipV="1">
            <a:off x="3178175" y="5322888"/>
            <a:ext cx="357187" cy="1588"/>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3" name="Straight Connector 42">
            <a:extLst>
              <a:ext uri="{FF2B5EF4-FFF2-40B4-BE49-F238E27FC236}">
                <a16:creationId xmlns:a16="http://schemas.microsoft.com/office/drawing/2014/main" id="{4AA9CDF7-4916-0EEA-0601-FB53D81F6F97}"/>
              </a:ext>
            </a:extLst>
          </p:cNvPr>
          <p:cNvCxnSpPr/>
          <p:nvPr/>
        </p:nvCxnSpPr>
        <p:spPr bwMode="auto">
          <a:xfrm rot="5400000" flipH="1" flipV="1">
            <a:off x="3536950" y="5392738"/>
            <a:ext cx="214313" cy="1587"/>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5016" name="Freeform 71">
            <a:extLst>
              <a:ext uri="{FF2B5EF4-FFF2-40B4-BE49-F238E27FC236}">
                <a16:creationId xmlns:a16="http://schemas.microsoft.com/office/drawing/2014/main" id="{02A0F1E9-1275-EC65-D807-23B4B5471332}"/>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5017" name="Freeform 72">
            <a:extLst>
              <a:ext uri="{FF2B5EF4-FFF2-40B4-BE49-F238E27FC236}">
                <a16:creationId xmlns:a16="http://schemas.microsoft.com/office/drawing/2014/main" id="{741D6F79-AF07-8A0A-BF16-E27AC80693D7}"/>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5018" name="TextBox 27">
            <a:extLst>
              <a:ext uri="{FF2B5EF4-FFF2-40B4-BE49-F238E27FC236}">
                <a16:creationId xmlns:a16="http://schemas.microsoft.com/office/drawing/2014/main" id="{BE979380-9095-1EC5-8CC8-C38D16430684}"/>
              </a:ext>
            </a:extLst>
          </p:cNvPr>
          <p:cNvSpPr txBox="1">
            <a:spLocks noChangeArrowheads="1"/>
          </p:cNvSpPr>
          <p:nvPr/>
        </p:nvSpPr>
        <p:spPr bwMode="auto">
          <a:xfrm>
            <a:off x="2428875" y="5572125"/>
            <a:ext cx="6238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100"/>
              <a:t>1 T </a:t>
            </a:r>
            <a:r>
              <a:rPr lang="en" altLang="en-US" sz="1100" baseline="-25000"/>
              <a:t>1/2</a:t>
            </a:r>
            <a:endParaRPr lang="en-US" altLang="en-US" sz="1100" baseline="-25000"/>
          </a:p>
        </p:txBody>
      </p:sp>
      <p:sp>
        <p:nvSpPr>
          <p:cNvPr id="85019" name="TextBox 27">
            <a:extLst>
              <a:ext uri="{FF2B5EF4-FFF2-40B4-BE49-F238E27FC236}">
                <a16:creationId xmlns:a16="http://schemas.microsoft.com/office/drawing/2014/main" id="{8C791A00-CE07-BF61-2D71-527F151A1076}"/>
              </a:ext>
            </a:extLst>
          </p:cNvPr>
          <p:cNvSpPr txBox="1">
            <a:spLocks noChangeArrowheads="1"/>
          </p:cNvSpPr>
          <p:nvPr/>
        </p:nvSpPr>
        <p:spPr bwMode="auto">
          <a:xfrm>
            <a:off x="3071813" y="5572125"/>
            <a:ext cx="5715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100"/>
              <a:t>2 T </a:t>
            </a:r>
            <a:r>
              <a:rPr lang="en" altLang="en-US" sz="1100" baseline="-25000"/>
              <a:t>1/2</a:t>
            </a:r>
            <a:endParaRPr lang="en-US" altLang="en-US" sz="1100" baseline="-25000"/>
          </a:p>
        </p:txBody>
      </p:sp>
      <p:sp>
        <p:nvSpPr>
          <p:cNvPr id="85020" name="TextBox 27">
            <a:extLst>
              <a:ext uri="{FF2B5EF4-FFF2-40B4-BE49-F238E27FC236}">
                <a16:creationId xmlns:a16="http://schemas.microsoft.com/office/drawing/2014/main" id="{8BAE32CF-4BF3-F02C-9F44-1BB20AFABEE0}"/>
              </a:ext>
            </a:extLst>
          </p:cNvPr>
          <p:cNvSpPr txBox="1">
            <a:spLocks noChangeArrowheads="1"/>
          </p:cNvSpPr>
          <p:nvPr/>
        </p:nvSpPr>
        <p:spPr bwMode="auto">
          <a:xfrm>
            <a:off x="3429000" y="5572125"/>
            <a:ext cx="67627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100"/>
              <a:t>3T </a:t>
            </a:r>
            <a:r>
              <a:rPr lang="en" altLang="en-US" sz="1100" baseline="-25000"/>
              <a:t>1/2</a:t>
            </a:r>
            <a:endParaRPr lang="en-US" altLang="en-US" sz="1100" baseline="-25000"/>
          </a:p>
        </p:txBody>
      </p:sp>
      <p:sp>
        <p:nvSpPr>
          <p:cNvPr id="85021" name="TextBox 27">
            <a:extLst>
              <a:ext uri="{FF2B5EF4-FFF2-40B4-BE49-F238E27FC236}">
                <a16:creationId xmlns:a16="http://schemas.microsoft.com/office/drawing/2014/main" id="{8DEC613B-ABA8-EDC3-BF08-696623094D69}"/>
              </a:ext>
            </a:extLst>
          </p:cNvPr>
          <p:cNvSpPr txBox="1">
            <a:spLocks noChangeArrowheads="1"/>
          </p:cNvSpPr>
          <p:nvPr/>
        </p:nvSpPr>
        <p:spPr bwMode="auto">
          <a:xfrm>
            <a:off x="357188" y="3786188"/>
            <a:ext cx="37147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a:t>maximum drug concentrations in plasma</a:t>
            </a:r>
            <a:endParaRPr lang="en-US" altLang="en-US" sz="1600" baseline="-25000"/>
          </a:p>
        </p:txBody>
      </p:sp>
      <p:sp>
        <p:nvSpPr>
          <p:cNvPr id="85022" name="TextBox 27">
            <a:extLst>
              <a:ext uri="{FF2B5EF4-FFF2-40B4-BE49-F238E27FC236}">
                <a16:creationId xmlns:a16="http://schemas.microsoft.com/office/drawing/2014/main" id="{08D689D6-F8BA-E9F4-65CC-089B3AE603FE}"/>
              </a:ext>
            </a:extLst>
          </p:cNvPr>
          <p:cNvSpPr txBox="1">
            <a:spLocks noChangeArrowheads="1"/>
          </p:cNvSpPr>
          <p:nvPr/>
        </p:nvSpPr>
        <p:spPr bwMode="auto">
          <a:xfrm>
            <a:off x="4786313" y="5286375"/>
            <a:ext cx="6334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t (h)</a:t>
            </a:r>
            <a:endParaRPr lang="en-US" altLang="en-US" sz="2200" baseline="-25000"/>
          </a:p>
        </p:txBody>
      </p:sp>
      <p:sp>
        <p:nvSpPr>
          <p:cNvPr id="85023" name="TextBox 27">
            <a:extLst>
              <a:ext uri="{FF2B5EF4-FFF2-40B4-BE49-F238E27FC236}">
                <a16:creationId xmlns:a16="http://schemas.microsoft.com/office/drawing/2014/main" id="{C7222F20-A3D3-B660-30AB-45F070057733}"/>
              </a:ext>
            </a:extLst>
          </p:cNvPr>
          <p:cNvSpPr txBox="1">
            <a:spLocks noChangeArrowheads="1"/>
          </p:cNvSpPr>
          <p:nvPr/>
        </p:nvSpPr>
        <p:spPr bwMode="auto">
          <a:xfrm>
            <a:off x="165100" y="3730625"/>
            <a:ext cx="2857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a:t>
            </a:r>
            <a:endParaRPr lang="en-US" altLang="en-US" sz="2200" baseline="-25000"/>
          </a:p>
        </p:txBody>
      </p:sp>
      <p:sp>
        <p:nvSpPr>
          <p:cNvPr id="85024" name="TextBox 27">
            <a:extLst>
              <a:ext uri="{FF2B5EF4-FFF2-40B4-BE49-F238E27FC236}">
                <a16:creationId xmlns:a16="http://schemas.microsoft.com/office/drawing/2014/main" id="{F63ED5A4-E239-7509-3AEF-7B2F5EA3A58C}"/>
              </a:ext>
            </a:extLst>
          </p:cNvPr>
          <p:cNvSpPr txBox="1">
            <a:spLocks noChangeArrowheads="1"/>
          </p:cNvSpPr>
          <p:nvPr/>
        </p:nvSpPr>
        <p:spPr bwMode="auto">
          <a:xfrm>
            <a:off x="642938" y="4143375"/>
            <a:ext cx="428625"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100</a:t>
            </a:r>
            <a:endParaRPr lang="en-US" altLang="en-US" sz="1400" baseline="-25000"/>
          </a:p>
        </p:txBody>
      </p:sp>
      <p:sp>
        <p:nvSpPr>
          <p:cNvPr id="85025" name="TextBox 27">
            <a:extLst>
              <a:ext uri="{FF2B5EF4-FFF2-40B4-BE49-F238E27FC236}">
                <a16:creationId xmlns:a16="http://schemas.microsoft.com/office/drawing/2014/main" id="{C20C53A7-4ACF-2F22-128C-2B10A89449DF}"/>
              </a:ext>
            </a:extLst>
          </p:cNvPr>
          <p:cNvSpPr txBox="1">
            <a:spLocks noChangeArrowheads="1"/>
          </p:cNvSpPr>
          <p:nvPr/>
        </p:nvSpPr>
        <p:spPr bwMode="auto">
          <a:xfrm>
            <a:off x="714375" y="4714875"/>
            <a:ext cx="3571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50</a:t>
            </a:r>
            <a:endParaRPr lang="en-US" altLang="en-US" sz="1400" baseline="-25000"/>
          </a:p>
        </p:txBody>
      </p:sp>
      <p:sp>
        <p:nvSpPr>
          <p:cNvPr id="85026" name="TextBox 27">
            <a:extLst>
              <a:ext uri="{FF2B5EF4-FFF2-40B4-BE49-F238E27FC236}">
                <a16:creationId xmlns:a16="http://schemas.microsoft.com/office/drawing/2014/main" id="{DDFC6625-685A-1D5B-5C27-66E4E75F3DA5}"/>
              </a:ext>
            </a:extLst>
          </p:cNvPr>
          <p:cNvSpPr txBox="1">
            <a:spLocks noChangeArrowheads="1"/>
          </p:cNvSpPr>
          <p:nvPr/>
        </p:nvSpPr>
        <p:spPr bwMode="auto">
          <a:xfrm>
            <a:off x="714375" y="5000625"/>
            <a:ext cx="3571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25</a:t>
            </a:r>
            <a:endParaRPr lang="en-US" altLang="en-US" sz="1400" baseline="-25000"/>
          </a:p>
        </p:txBody>
      </p:sp>
      <p:sp>
        <p:nvSpPr>
          <p:cNvPr id="85027" name="TextBox 27">
            <a:extLst>
              <a:ext uri="{FF2B5EF4-FFF2-40B4-BE49-F238E27FC236}">
                <a16:creationId xmlns:a16="http://schemas.microsoft.com/office/drawing/2014/main" id="{4951ACDB-C697-BC85-96F3-18BE502C2A15}"/>
              </a:ext>
            </a:extLst>
          </p:cNvPr>
          <p:cNvSpPr txBox="1">
            <a:spLocks noChangeArrowheads="1"/>
          </p:cNvSpPr>
          <p:nvPr/>
        </p:nvSpPr>
        <p:spPr bwMode="auto">
          <a:xfrm>
            <a:off x="642938" y="5111750"/>
            <a:ext cx="42862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12.5</a:t>
            </a:r>
            <a:endParaRPr lang="en-US" altLang="en-US" sz="1400" baseline="-25000"/>
          </a:p>
        </p:txBody>
      </p:sp>
      <p:sp>
        <p:nvSpPr>
          <p:cNvPr id="85028" name="TextBox 27">
            <a:extLst>
              <a:ext uri="{FF2B5EF4-FFF2-40B4-BE49-F238E27FC236}">
                <a16:creationId xmlns:a16="http://schemas.microsoft.com/office/drawing/2014/main" id="{BE80E00B-B91E-5CD4-9A87-12D888E9287B}"/>
              </a:ext>
            </a:extLst>
          </p:cNvPr>
          <p:cNvSpPr txBox="1">
            <a:spLocks noChangeArrowheads="1"/>
          </p:cNvSpPr>
          <p:nvPr/>
        </p:nvSpPr>
        <p:spPr bwMode="auto">
          <a:xfrm>
            <a:off x="642938" y="5214938"/>
            <a:ext cx="42862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6.25</a:t>
            </a:r>
            <a:endParaRPr lang="en-US" altLang="en-US" sz="1400" baseline="-25000"/>
          </a:p>
        </p:txBody>
      </p:sp>
      <p:cxnSp>
        <p:nvCxnSpPr>
          <p:cNvPr id="85029" name="Straight Connector 48">
            <a:extLst>
              <a:ext uri="{FF2B5EF4-FFF2-40B4-BE49-F238E27FC236}">
                <a16:creationId xmlns:a16="http://schemas.microsoft.com/office/drawing/2014/main" id="{B1D590E0-D229-86EE-0E3A-6919267E0EDF}"/>
              </a:ext>
            </a:extLst>
          </p:cNvPr>
          <p:cNvCxnSpPr>
            <a:cxnSpLocks noChangeShapeType="1"/>
          </p:cNvCxnSpPr>
          <p:nvPr/>
        </p:nvCxnSpPr>
        <p:spPr bwMode="auto">
          <a:xfrm>
            <a:off x="1765300" y="4479925"/>
            <a:ext cx="2214563" cy="9286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
        <p:nvSpPr>
          <p:cNvPr id="85030" name="Freeform 52">
            <a:extLst>
              <a:ext uri="{FF2B5EF4-FFF2-40B4-BE49-F238E27FC236}">
                <a16:creationId xmlns:a16="http://schemas.microsoft.com/office/drawing/2014/main" id="{59D5A533-805B-A08D-D951-5E32CC3BE74F}"/>
              </a:ext>
            </a:extLst>
          </p:cNvPr>
          <p:cNvSpPr>
            <a:spLocks noChangeArrowheads="1"/>
          </p:cNvSpPr>
          <p:nvPr/>
        </p:nvSpPr>
        <p:spPr bwMode="auto">
          <a:xfrm>
            <a:off x="1008063" y="4244975"/>
            <a:ext cx="104775" cy="1184275"/>
          </a:xfrm>
          <a:custGeom>
            <a:avLst/>
            <a:gdLst>
              <a:gd name="T0" fmla="*/ 0 w 103695"/>
              <a:gd name="T1" fmla="*/ 1175668 h 1184635"/>
              <a:gd name="T2" fmla="*/ 24429 w 103695"/>
              <a:gd name="T3" fmla="*/ 183994 h 1184635"/>
              <a:gd name="T4" fmla="*/ 122140 w 103695"/>
              <a:gd name="T5" fmla="*/ 71722 h 1184635"/>
              <a:gd name="T6" fmla="*/ 97711 w 103695"/>
              <a:gd name="T7" fmla="*/ 62370 h 1184635"/>
              <a:gd name="T8" fmla="*/ 0 60000 65536"/>
              <a:gd name="T9" fmla="*/ 0 60000 65536"/>
              <a:gd name="T10" fmla="*/ 0 60000 65536"/>
              <a:gd name="T11" fmla="*/ 0 60000 65536"/>
              <a:gd name="T12" fmla="*/ 0 w 103695"/>
              <a:gd name="T13" fmla="*/ 0 h 1184635"/>
              <a:gd name="T14" fmla="*/ 103695 w 103695"/>
              <a:gd name="T15" fmla="*/ 1184635 h 1184635"/>
            </a:gdLst>
            <a:ahLst/>
            <a:cxnLst>
              <a:cxn ang="T8">
                <a:pos x="T0" y="T1"/>
              </a:cxn>
              <a:cxn ang="T9">
                <a:pos x="T2" y="T3"/>
              </a:cxn>
              <a:cxn ang="T10">
                <a:pos x="T4" y="T5"/>
              </a:cxn>
              <a:cxn ang="T11">
                <a:pos x="T6" y="T7"/>
              </a:cxn>
            </a:cxnLst>
            <a:rect l="T12" t="T13" r="T14" b="T15"/>
            <a:pathLst>
              <a:path w="103695" h="1184635">
                <a:moveTo>
                  <a:pt x="0" y="1184635"/>
                </a:moveTo>
                <a:cubicBezTo>
                  <a:pt x="1571" y="777711"/>
                  <a:pt x="3143" y="370788"/>
                  <a:pt x="18854" y="185394"/>
                </a:cubicBezTo>
                <a:cubicBezTo>
                  <a:pt x="34565" y="0"/>
                  <a:pt x="84841" y="92697"/>
                  <a:pt x="94268" y="72272"/>
                </a:cubicBezTo>
                <a:cubicBezTo>
                  <a:pt x="103695" y="51847"/>
                  <a:pt x="89554" y="57346"/>
                  <a:pt x="75414" y="62845"/>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5031" name="Freeform 83">
            <a:extLst>
              <a:ext uri="{FF2B5EF4-FFF2-40B4-BE49-F238E27FC236}">
                <a16:creationId xmlns:a16="http://schemas.microsoft.com/office/drawing/2014/main" id="{083166E3-F862-DF29-C3C7-B55CBED63552}"/>
              </a:ext>
            </a:extLst>
          </p:cNvPr>
          <p:cNvSpPr>
            <a:spLocks noChangeArrowheads="1"/>
          </p:cNvSpPr>
          <p:nvPr/>
        </p:nvSpPr>
        <p:spPr bwMode="auto">
          <a:xfrm>
            <a:off x="990600" y="4303713"/>
            <a:ext cx="762000" cy="1125537"/>
          </a:xfrm>
          <a:custGeom>
            <a:avLst/>
            <a:gdLst>
              <a:gd name="T0" fmla="*/ 0 w 763572"/>
              <a:gd name="T1" fmla="*/ 1102600 h 1126503"/>
              <a:gd name="T2" fmla="*/ 62674 w 763572"/>
              <a:gd name="T3" fmla="*/ 198375 h 1126503"/>
              <a:gd name="T4" fmla="*/ 250697 w 763572"/>
              <a:gd name="T5" fmla="*/ 4613 h 1126503"/>
              <a:gd name="T6" fmla="*/ 725228 w 763572"/>
              <a:gd name="T7" fmla="*/ 170694 h 1126503"/>
              <a:gd name="T8" fmla="*/ 0 60000 65536"/>
              <a:gd name="T9" fmla="*/ 0 60000 65536"/>
              <a:gd name="T10" fmla="*/ 0 60000 65536"/>
              <a:gd name="T11" fmla="*/ 0 60000 65536"/>
              <a:gd name="T12" fmla="*/ 0 w 763572"/>
              <a:gd name="T13" fmla="*/ 0 h 1126503"/>
              <a:gd name="T14" fmla="*/ 763572 w 763572"/>
              <a:gd name="T15" fmla="*/ 1126503 h 1126503"/>
            </a:gdLst>
            <a:ahLst/>
            <a:cxnLst>
              <a:cxn ang="T8">
                <a:pos x="T0" y="T1"/>
              </a:cxn>
              <a:cxn ang="T9">
                <a:pos x="T2" y="T3"/>
              </a:cxn>
              <a:cxn ang="T10">
                <a:pos x="T4" y="T5"/>
              </a:cxn>
              <a:cxn ang="T11">
                <a:pos x="T6" y="T7"/>
              </a:cxn>
            </a:cxnLst>
            <a:rect l="T12" t="T13" r="T14" b="T15"/>
            <a:pathLst>
              <a:path w="763572" h="1126503">
                <a:moveTo>
                  <a:pt x="0" y="1126503"/>
                </a:moveTo>
                <a:cubicBezTo>
                  <a:pt x="10998" y="758072"/>
                  <a:pt x="21996" y="389641"/>
                  <a:pt x="65988" y="202676"/>
                </a:cubicBezTo>
                <a:cubicBezTo>
                  <a:pt x="109980" y="15711"/>
                  <a:pt x="147687" y="9426"/>
                  <a:pt x="263951" y="4713"/>
                </a:cubicBezTo>
                <a:cubicBezTo>
                  <a:pt x="380215" y="0"/>
                  <a:pt x="571893" y="87198"/>
                  <a:pt x="763572" y="174396"/>
                </a:cubicBezTo>
              </a:path>
            </a:pathLst>
          </a:cu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4" descr="Parchment">
            <a:extLst>
              <a:ext uri="{FF2B5EF4-FFF2-40B4-BE49-F238E27FC236}">
                <a16:creationId xmlns:a16="http://schemas.microsoft.com/office/drawing/2014/main" id="{D95C87ED-B83E-D94B-8AD0-F901E7ADE031}"/>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r>
              <a:rPr lang="en" altLang="en-US" sz="1800">
                <a:solidFill>
                  <a:srgbClr val="B28300"/>
                </a:solidFill>
              </a:rPr>
              <a:t>SPEED OF </a:t>
            </a:r>
            <a:r>
              <a:rPr lang="en" altLang="en-US" sz="2000" b="1">
                <a:solidFill>
                  <a:srgbClr val="B68600"/>
                </a:solidFill>
              </a:rPr>
              <a:t>ELIMINATION</a:t>
            </a:r>
            <a:br>
              <a:rPr lang="sr-Cyrl-CS" altLang="en-US" sz="2000" b="1">
                <a:solidFill>
                  <a:schemeClr val="tx1"/>
                </a:solidFill>
              </a:rPr>
            </a:br>
            <a:r>
              <a:rPr lang="en" altLang="en-US" sz="1800">
                <a:solidFill>
                  <a:srgbClr val="B28300"/>
                </a:solidFill>
              </a:rPr>
              <a:t> DRUGS: ZERO-ORDER KINETICS</a:t>
            </a:r>
            <a:endParaRPr lang="en-GB" altLang="en-US" sz="2000">
              <a:solidFill>
                <a:srgbClr val="B28300"/>
              </a:solidFill>
            </a:endParaRPr>
          </a:p>
        </p:txBody>
      </p:sp>
      <p:sp>
        <p:nvSpPr>
          <p:cNvPr id="86019" name="Rectangle 3" descr="Parchment">
            <a:extLst>
              <a:ext uri="{FF2B5EF4-FFF2-40B4-BE49-F238E27FC236}">
                <a16:creationId xmlns:a16="http://schemas.microsoft.com/office/drawing/2014/main" id="{EF73F644-F40C-3973-29DC-2087E82B279F}"/>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B68600"/>
              </a:buClr>
              <a:buFontTx/>
              <a:buNone/>
            </a:pPr>
            <a:endParaRPr lang="sr-Cyrl-CS" altLang="en-US" sz="1600"/>
          </a:p>
          <a:p>
            <a:pPr eaLnBrk="1" hangingPunct="1">
              <a:buClr>
                <a:srgbClr val="B68600"/>
              </a:buClr>
              <a:buFont typeface="Wingdings" panose="05000000000000000000" pitchFamily="2" charset="2"/>
              <a:buChar char="v"/>
            </a:pPr>
            <a:endParaRPr lang="sr-Cyrl-CS" altLang="en-US" sz="1600"/>
          </a:p>
          <a:p>
            <a:pPr eaLnBrk="1" hangingPunct="1">
              <a:buClr>
                <a:srgbClr val="B68600"/>
              </a:buClr>
              <a:buFont typeface="Wingdings" panose="05000000000000000000" pitchFamily="2" charset="2"/>
              <a:buChar char="v"/>
            </a:pPr>
            <a:endParaRPr lang="sr-Cyrl-CS" altLang="en-US" sz="1600"/>
          </a:p>
          <a:p>
            <a:pPr eaLnBrk="1" hangingPunct="1">
              <a:buClr>
                <a:srgbClr val="B68600"/>
              </a:buClr>
              <a:buFont typeface="Wingdings" panose="05000000000000000000" pitchFamily="2" charset="2"/>
              <a:buChar char="v"/>
            </a:pPr>
            <a:r>
              <a:rPr lang="en" altLang="en-US" sz="1600"/>
              <a:t>Ethanol, acetylsalicylic acid, phenytoin, fluoxetine, dicoumarol and other drugs are eliminated by zero-order kinetics.</a:t>
            </a:r>
          </a:p>
          <a:p>
            <a:pPr eaLnBrk="1" hangingPunct="1">
              <a:buClr>
                <a:srgbClr val="B68600"/>
              </a:buClr>
              <a:buFont typeface="Wingdings" panose="05000000000000000000" pitchFamily="2" charset="2"/>
              <a:buChar char="v"/>
            </a:pPr>
            <a:endParaRPr lang="sr-Cyrl-CS" altLang="en-US" sz="2400"/>
          </a:p>
          <a:p>
            <a:pPr eaLnBrk="1" hangingPunct="1">
              <a:buClr>
                <a:srgbClr val="B68600"/>
              </a:buClr>
              <a:buFont typeface="Wingdings" panose="05000000000000000000" pitchFamily="2" charset="2"/>
              <a:buChar char="v"/>
            </a:pPr>
            <a:r>
              <a:rPr lang="en" altLang="en-US" sz="1600"/>
              <a:t>Most drugs will undergo saturation elimination if administered in sufficiently high and toxic doses.</a:t>
            </a:r>
          </a:p>
          <a:p>
            <a:pPr eaLnBrk="1" hangingPunct="1">
              <a:buClr>
                <a:srgbClr val="B68600"/>
              </a:buClr>
              <a:buFontTx/>
              <a:buNone/>
            </a:pPr>
            <a:endParaRPr lang="sr-Cyrl-CS" altLang="en-US" sz="2000"/>
          </a:p>
          <a:p>
            <a:pPr eaLnBrk="1" hangingPunct="1">
              <a:buClr>
                <a:srgbClr val="B68600"/>
              </a:buClr>
              <a:buFont typeface="Wingdings" panose="05000000000000000000" pitchFamily="2" charset="2"/>
              <a:buChar char="v"/>
            </a:pPr>
            <a:r>
              <a:rPr lang="en" altLang="en-US" sz="1600"/>
              <a:t>Drugs that are eliminated by zero-order kinetics should </a:t>
            </a:r>
            <a:r>
              <a:rPr lang="en" altLang="en-US" sz="1600" b="1">
                <a:solidFill>
                  <a:srgbClr val="B28300"/>
                </a:solidFill>
              </a:rPr>
              <a:t>be dosed carefully </a:t>
            </a:r>
            <a:r>
              <a:rPr lang="en" altLang="en-US" sz="1600"/>
              <a:t>: when the elimination pathways are saturated and a small increase in the dose results in a significant increase in the concentration of the drug in the plasma, with the risk of toxic effects.</a:t>
            </a:r>
            <a:endParaRPr lang="sr-Cyrl-CS" altLang="en-US" sz="1500"/>
          </a:p>
          <a:p>
            <a:pPr eaLnBrk="1" hangingPunct="1">
              <a:buClr>
                <a:srgbClr val="B68600"/>
              </a:buClr>
              <a:buFontTx/>
              <a:buNone/>
            </a:pPr>
            <a:endParaRPr lang="sr-Cyrl-CS" altLang="en-US" sz="1500"/>
          </a:p>
          <a:p>
            <a:pPr eaLnBrk="1" hangingPunct="1">
              <a:buClr>
                <a:srgbClr val="B68600"/>
              </a:buClr>
              <a:buFontTx/>
              <a:buNone/>
            </a:pPr>
            <a:endParaRPr lang="sr-Cyrl-CS" altLang="en-US" sz="1500"/>
          </a:p>
        </p:txBody>
      </p:sp>
      <p:sp>
        <p:nvSpPr>
          <p:cNvPr id="86020" name="Freeform 19">
            <a:extLst>
              <a:ext uri="{FF2B5EF4-FFF2-40B4-BE49-F238E27FC236}">
                <a16:creationId xmlns:a16="http://schemas.microsoft.com/office/drawing/2014/main" id="{7B3852AC-5DB3-CBAD-8A4B-14A3164F847A}"/>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6021" name="Freeform 27">
            <a:extLst>
              <a:ext uri="{FF2B5EF4-FFF2-40B4-BE49-F238E27FC236}">
                <a16:creationId xmlns:a16="http://schemas.microsoft.com/office/drawing/2014/main" id="{B8B26AE4-867C-CABC-68C5-AD3C6476CF9B}"/>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6022" name="Freeform 31">
            <a:extLst>
              <a:ext uri="{FF2B5EF4-FFF2-40B4-BE49-F238E27FC236}">
                <a16:creationId xmlns:a16="http://schemas.microsoft.com/office/drawing/2014/main" id="{46AD716B-5B57-81E6-4932-24AFFCB31915}"/>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6023" name="Freeform 14">
            <a:extLst>
              <a:ext uri="{FF2B5EF4-FFF2-40B4-BE49-F238E27FC236}">
                <a16:creationId xmlns:a16="http://schemas.microsoft.com/office/drawing/2014/main" id="{F63C2044-A1BC-C435-5569-C2A23B358B20}"/>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6024" name="Freeform 71">
            <a:extLst>
              <a:ext uri="{FF2B5EF4-FFF2-40B4-BE49-F238E27FC236}">
                <a16:creationId xmlns:a16="http://schemas.microsoft.com/office/drawing/2014/main" id="{A75EF2C8-3A6B-40BE-2B6F-FC482588EBE2}"/>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6025" name="Freeform 72">
            <a:extLst>
              <a:ext uri="{FF2B5EF4-FFF2-40B4-BE49-F238E27FC236}">
                <a16:creationId xmlns:a16="http://schemas.microsoft.com/office/drawing/2014/main" id="{3CE09696-37D3-E010-593A-9CFBC778E673}"/>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4" descr="Parchment">
            <a:extLst>
              <a:ext uri="{FF2B5EF4-FFF2-40B4-BE49-F238E27FC236}">
                <a16:creationId xmlns:a16="http://schemas.microsoft.com/office/drawing/2014/main" id="{FF088437-E592-22D8-A6A2-402895A9B05D}"/>
              </a:ext>
            </a:extLst>
          </p:cNvPr>
          <p:cNvSpPr>
            <a:spLocks noGrp="1" noChangeArrowheads="1"/>
          </p:cNvSpPr>
          <p:nvPr>
            <p:ph type="title"/>
          </p:nvPr>
        </p:nvSpPr>
        <p:spPr>
          <a:xfrm>
            <a:off x="0" y="0"/>
            <a:ext cx="9144000" cy="1214438"/>
          </a:xfrm>
          <a:blipFill dpi="0" rotWithShape="0">
            <a:blip r:embed="rId3"/>
            <a:srcRect/>
            <a:tile tx="0" ty="0" sx="100000" sy="100000" flip="none" algn="tl"/>
          </a:blipFill>
        </p:spPr>
        <p:txBody>
          <a:bodyPr/>
          <a:lstStyle/>
          <a:p>
            <a:pPr eaLnBrk="1" hangingPunct="1"/>
            <a:br>
              <a:rPr lang="sr-Cyrl-CS" altLang="en-US" sz="1100" b="1"/>
            </a:br>
            <a:br>
              <a:rPr lang="sr-Cyrl-CS" altLang="en-US" sz="100" b="1"/>
            </a:br>
            <a:r>
              <a:rPr lang="en" altLang="en-US" sz="2000" b="1">
                <a:solidFill>
                  <a:srgbClr val="B68600"/>
                </a:solidFill>
              </a:rPr>
              <a:t>ELIMINATION OF DRUGS </a:t>
            </a:r>
            <a:br>
              <a:rPr lang="sr-Cyrl-CS" altLang="en-US" sz="2000" b="1">
                <a:solidFill>
                  <a:schemeClr val="tx1"/>
                </a:solidFill>
              </a:rPr>
            </a:br>
            <a:r>
              <a:rPr lang="en" altLang="en-US" sz="1800">
                <a:solidFill>
                  <a:srgbClr val="B28300"/>
                </a:solidFill>
              </a:rPr>
              <a:t>EQUILIBRIUM STATE</a:t>
            </a:r>
            <a:endParaRPr lang="en-GB" altLang="en-US" sz="2000">
              <a:solidFill>
                <a:srgbClr val="B28300"/>
              </a:solidFill>
            </a:endParaRPr>
          </a:p>
        </p:txBody>
      </p:sp>
      <p:sp>
        <p:nvSpPr>
          <p:cNvPr id="89091" name="Rectangle 3" descr="Parchment">
            <a:extLst>
              <a:ext uri="{FF2B5EF4-FFF2-40B4-BE49-F238E27FC236}">
                <a16:creationId xmlns:a16="http://schemas.microsoft.com/office/drawing/2014/main" id="{A82E2EA5-5EBF-75F8-A077-EAAC20B159DF}"/>
              </a:ext>
            </a:extLst>
          </p:cNvPr>
          <p:cNvSpPr>
            <a:spLocks noGrp="1" noChangeArrowheads="1"/>
          </p:cNvSpPr>
          <p:nvPr>
            <p:ph idx="1"/>
          </p:nvPr>
        </p:nvSpPr>
        <p:spPr>
          <a:xfrm>
            <a:off x="0" y="1143000"/>
            <a:ext cx="9144000" cy="5715000"/>
          </a:xfrm>
          <a:blipFill dpi="0" rotWithShape="0">
            <a:blip r:embed="rId3"/>
            <a:srcRect/>
            <a:tile tx="0" ty="0" sx="100000" sy="100000" flip="none" algn="tl"/>
          </a:blipFill>
        </p:spPr>
        <p:txBody>
          <a:bodyPr/>
          <a:lstStyle/>
          <a:p>
            <a:pPr eaLnBrk="1" hangingPunct="1">
              <a:buClr>
                <a:srgbClr val="B68600"/>
              </a:buClr>
              <a:buFontTx/>
              <a:buNone/>
            </a:pPr>
            <a:r>
              <a:rPr lang="en" altLang="en-US" sz="1600" dirty="0"/>
              <a:t>   </a:t>
            </a:r>
          </a:p>
          <a:p>
            <a:pPr eaLnBrk="1" hangingPunct="1">
              <a:buClr>
                <a:srgbClr val="B68600"/>
              </a:buClr>
              <a:buFontTx/>
              <a:buNone/>
            </a:pPr>
            <a:endParaRPr lang="sr-Cyrl-CS" altLang="en-US" sz="1600" dirty="0"/>
          </a:p>
          <a:p>
            <a:pPr eaLnBrk="1" hangingPunct="1">
              <a:buClr>
                <a:srgbClr val="B68600"/>
              </a:buClr>
              <a:buFont typeface="Wingdings" panose="05000000000000000000" pitchFamily="2" charset="2"/>
              <a:buChar char="v"/>
            </a:pPr>
            <a:r>
              <a:rPr lang="en" altLang="en-US" sz="1600" dirty="0"/>
              <a:t>Drugs that have a large T </a:t>
            </a:r>
            <a:r>
              <a:rPr lang="en" altLang="en-US" sz="1600" baseline="-25000" dirty="0"/>
              <a:t>1/2 </a:t>
            </a:r>
            <a:r>
              <a:rPr lang="en" altLang="en-US" sz="1600" dirty="0"/>
              <a:t>slowly reach equilibrium concentration. The equilibrium state is established much faster by the application of a large initial (single) dose ( </a:t>
            </a:r>
            <a:r>
              <a:rPr lang="en" altLang="en-US" sz="1600" b="1" dirty="0">
                <a:solidFill>
                  <a:srgbClr val="B28300"/>
                </a:solidFill>
              </a:rPr>
              <a:t>l</a:t>
            </a:r>
            <a:r>
              <a:rPr lang="en" altLang="en-US" sz="1600" dirty="0"/>
              <a:t>oading dose), followed by smaller doses ( </a:t>
            </a:r>
            <a:r>
              <a:rPr lang="en" altLang="en-US" sz="1600" b="1" dirty="0">
                <a:solidFill>
                  <a:srgbClr val="B28300"/>
                </a:solidFill>
              </a:rPr>
              <a:t>maintenance doses </a:t>
            </a:r>
            <a:r>
              <a:rPr lang="en" altLang="en-US" sz="1600" dirty="0"/>
              <a:t>). A loading dose carries the risk of toxic effects (eg, rapid digitization).</a:t>
            </a:r>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Tx/>
              <a:buNone/>
            </a:pPr>
            <a:endParaRPr lang="sr-Cyrl-CS" altLang="en-US" sz="1600" dirty="0"/>
          </a:p>
          <a:p>
            <a:pPr eaLnBrk="1" hangingPunct="1">
              <a:buClr>
                <a:srgbClr val="B68600"/>
              </a:buClr>
              <a:buFontTx/>
              <a:buNone/>
            </a:pPr>
            <a:endParaRPr lang="sr-Cyrl-CS" altLang="en-US" sz="24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 typeface="Wingdings" panose="05000000000000000000" pitchFamily="2" charset="2"/>
              <a:buChar char="v"/>
            </a:pPr>
            <a:endParaRPr lang="sr-Cyrl-CS" altLang="en-US" sz="1600" dirty="0"/>
          </a:p>
          <a:p>
            <a:pPr eaLnBrk="1" hangingPunct="1">
              <a:buClr>
                <a:srgbClr val="B68600"/>
              </a:buClr>
              <a:buFontTx/>
              <a:buNone/>
            </a:pPr>
            <a:r>
              <a:rPr lang="en" altLang="en-US" sz="1600" dirty="0"/>
              <a:t>  </a:t>
            </a:r>
          </a:p>
          <a:p>
            <a:pPr eaLnBrk="1" hangingPunct="1">
              <a:buClr>
                <a:srgbClr val="B68600"/>
              </a:buClr>
              <a:buFontTx/>
              <a:buNone/>
            </a:pPr>
            <a:r>
              <a:rPr lang="en" altLang="en-US" sz="1400" dirty="0"/>
              <a:t>Graph 3 : Rapid establishment of the equilibrium state during continuous intravenous infusion of the drug using i.v. bolus injections</a:t>
            </a:r>
          </a:p>
        </p:txBody>
      </p:sp>
      <p:cxnSp>
        <p:nvCxnSpPr>
          <p:cNvPr id="89092" name="Straight Arrow Connector 12">
            <a:extLst>
              <a:ext uri="{FF2B5EF4-FFF2-40B4-BE49-F238E27FC236}">
                <a16:creationId xmlns:a16="http://schemas.microsoft.com/office/drawing/2014/main" id="{65C3EAD4-41C2-B1E2-32EB-79D8E4AC9E35}"/>
              </a:ext>
            </a:extLst>
          </p:cNvPr>
          <p:cNvCxnSpPr>
            <a:cxnSpLocks noChangeShapeType="1"/>
          </p:cNvCxnSpPr>
          <p:nvPr/>
        </p:nvCxnSpPr>
        <p:spPr bwMode="auto">
          <a:xfrm rot="5400000" flipH="1" flipV="1">
            <a:off x="319882" y="4750594"/>
            <a:ext cx="1358900" cy="1587"/>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9093" name="Straight Arrow Connector 13">
            <a:extLst>
              <a:ext uri="{FF2B5EF4-FFF2-40B4-BE49-F238E27FC236}">
                <a16:creationId xmlns:a16="http://schemas.microsoft.com/office/drawing/2014/main" id="{2BE04D72-DE4F-E97C-E395-292F7D4B87B0}"/>
              </a:ext>
            </a:extLst>
          </p:cNvPr>
          <p:cNvCxnSpPr>
            <a:cxnSpLocks noChangeShapeType="1"/>
          </p:cNvCxnSpPr>
          <p:nvPr/>
        </p:nvCxnSpPr>
        <p:spPr bwMode="auto">
          <a:xfrm flipV="1">
            <a:off x="1000125" y="5429250"/>
            <a:ext cx="3786188"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Connector 18">
            <a:extLst>
              <a:ext uri="{FF2B5EF4-FFF2-40B4-BE49-F238E27FC236}">
                <a16:creationId xmlns:a16="http://schemas.microsoft.com/office/drawing/2014/main" id="{09202DC2-1F43-E9EA-BB13-F95BC05CE8A9}"/>
              </a:ext>
            </a:extLst>
          </p:cNvPr>
          <p:cNvCxnSpPr/>
          <p:nvPr/>
        </p:nvCxnSpPr>
        <p:spPr bwMode="auto">
          <a:xfrm>
            <a:off x="1000125" y="4286250"/>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9095" name="Freeform 19">
            <a:extLst>
              <a:ext uri="{FF2B5EF4-FFF2-40B4-BE49-F238E27FC236}">
                <a16:creationId xmlns:a16="http://schemas.microsoft.com/office/drawing/2014/main" id="{581C2FA2-EE6A-9B2A-7097-8D9FE1E79AF4}"/>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23" name="Straight Connector 22">
            <a:extLst>
              <a:ext uri="{FF2B5EF4-FFF2-40B4-BE49-F238E27FC236}">
                <a16:creationId xmlns:a16="http://schemas.microsoft.com/office/drawing/2014/main" id="{DA4C1F75-3B58-5689-CF80-A3EEA9E5C7AD}"/>
              </a:ext>
            </a:extLst>
          </p:cNvPr>
          <p:cNvCxnSpPr/>
          <p:nvPr/>
        </p:nvCxnSpPr>
        <p:spPr bwMode="auto">
          <a:xfrm>
            <a:off x="1000125" y="4857750"/>
            <a:ext cx="3429000" cy="0"/>
          </a:xfrm>
          <a:prstGeom prst="line">
            <a:avLst/>
          </a:prstGeom>
          <a:noFill/>
          <a:ln w="1270" cap="flat" cmpd="sng" algn="ctr">
            <a:solidFill>
              <a:schemeClr val="bg1">
                <a:lumMod val="65000"/>
              </a:schemeClr>
            </a:solidFill>
            <a:prstDash val="sysDash"/>
            <a:round/>
            <a:headEnd type="none" w="med" len="med"/>
            <a:tailEnd type="none" w="med" len="med"/>
          </a:ln>
          <a:effectLst/>
        </p:spPr>
      </p:cxnSp>
      <p:cxnSp>
        <p:nvCxnSpPr>
          <p:cNvPr id="24" name="Straight Connector 23">
            <a:extLst>
              <a:ext uri="{FF2B5EF4-FFF2-40B4-BE49-F238E27FC236}">
                <a16:creationId xmlns:a16="http://schemas.microsoft.com/office/drawing/2014/main" id="{FCE04166-D58D-2F0D-8EBF-E382D1A5CF83}"/>
              </a:ext>
            </a:extLst>
          </p:cNvPr>
          <p:cNvCxnSpPr/>
          <p:nvPr/>
        </p:nvCxnSpPr>
        <p:spPr bwMode="auto">
          <a:xfrm>
            <a:off x="1000125" y="4572000"/>
            <a:ext cx="3429000"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25" name="Straight Connector 24">
            <a:extLst>
              <a:ext uri="{FF2B5EF4-FFF2-40B4-BE49-F238E27FC236}">
                <a16:creationId xmlns:a16="http://schemas.microsoft.com/office/drawing/2014/main" id="{0A5A7E72-01D5-F887-E64A-24FB44839C30}"/>
              </a:ext>
            </a:extLst>
          </p:cNvPr>
          <p:cNvCxnSpPr/>
          <p:nvPr/>
        </p:nvCxnSpPr>
        <p:spPr bwMode="auto">
          <a:xfrm>
            <a:off x="1000125" y="4429125"/>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cxnSp>
        <p:nvCxnSpPr>
          <p:cNvPr id="26" name="Straight Connector 25">
            <a:extLst>
              <a:ext uri="{FF2B5EF4-FFF2-40B4-BE49-F238E27FC236}">
                <a16:creationId xmlns:a16="http://schemas.microsoft.com/office/drawing/2014/main" id="{57604271-C37D-0DD8-6C11-7C8AC2AA41D9}"/>
              </a:ext>
            </a:extLst>
          </p:cNvPr>
          <p:cNvCxnSpPr/>
          <p:nvPr/>
        </p:nvCxnSpPr>
        <p:spPr bwMode="auto">
          <a:xfrm>
            <a:off x="1000125" y="4357688"/>
            <a:ext cx="342900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9100" name="Freeform 27">
            <a:extLst>
              <a:ext uri="{FF2B5EF4-FFF2-40B4-BE49-F238E27FC236}">
                <a16:creationId xmlns:a16="http://schemas.microsoft.com/office/drawing/2014/main" id="{E61211D6-6EA5-BD55-D409-5ACCC92108AD}"/>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9101" name="Freeform 31">
            <a:extLst>
              <a:ext uri="{FF2B5EF4-FFF2-40B4-BE49-F238E27FC236}">
                <a16:creationId xmlns:a16="http://schemas.microsoft.com/office/drawing/2014/main" id="{6C41B54E-E98D-A7C1-FAE7-AA6992BAF5DF}"/>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9102" name="Freeform 14">
            <a:extLst>
              <a:ext uri="{FF2B5EF4-FFF2-40B4-BE49-F238E27FC236}">
                <a16:creationId xmlns:a16="http://schemas.microsoft.com/office/drawing/2014/main" id="{86AFCBEF-CC0B-5080-A92B-FC51941839A8}"/>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89103" name="Straight Connector 16">
            <a:extLst>
              <a:ext uri="{FF2B5EF4-FFF2-40B4-BE49-F238E27FC236}">
                <a16:creationId xmlns:a16="http://schemas.microsoft.com/office/drawing/2014/main" id="{5D4F9C93-E40E-6AFC-581E-9F5636E35408}"/>
              </a:ext>
            </a:extLst>
          </p:cNvPr>
          <p:cNvCxnSpPr>
            <a:cxnSpLocks noChangeShapeType="1"/>
          </p:cNvCxnSpPr>
          <p:nvPr/>
        </p:nvCxnSpPr>
        <p:spPr bwMode="auto">
          <a:xfrm>
            <a:off x="1000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04" name="Straight Connector 19">
            <a:extLst>
              <a:ext uri="{FF2B5EF4-FFF2-40B4-BE49-F238E27FC236}">
                <a16:creationId xmlns:a16="http://schemas.microsoft.com/office/drawing/2014/main" id="{DA6F073A-ACD3-D36C-2611-6B1FBB414C37}"/>
              </a:ext>
            </a:extLst>
          </p:cNvPr>
          <p:cNvCxnSpPr>
            <a:cxnSpLocks noChangeShapeType="1"/>
          </p:cNvCxnSpPr>
          <p:nvPr/>
        </p:nvCxnSpPr>
        <p:spPr bwMode="auto">
          <a:xfrm>
            <a:off x="1571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05" name="Straight Connector 20">
            <a:extLst>
              <a:ext uri="{FF2B5EF4-FFF2-40B4-BE49-F238E27FC236}">
                <a16:creationId xmlns:a16="http://schemas.microsoft.com/office/drawing/2014/main" id="{AE892954-F62B-9BC9-440A-73727E5A7271}"/>
              </a:ext>
            </a:extLst>
          </p:cNvPr>
          <p:cNvCxnSpPr>
            <a:cxnSpLocks noChangeShapeType="1"/>
          </p:cNvCxnSpPr>
          <p:nvPr/>
        </p:nvCxnSpPr>
        <p:spPr bwMode="auto">
          <a:xfrm>
            <a:off x="2143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06" name="Straight Connector 21">
            <a:extLst>
              <a:ext uri="{FF2B5EF4-FFF2-40B4-BE49-F238E27FC236}">
                <a16:creationId xmlns:a16="http://schemas.microsoft.com/office/drawing/2014/main" id="{BEF89E1C-9FFA-9AC3-06D6-2945AA07A2AF}"/>
              </a:ext>
            </a:extLst>
          </p:cNvPr>
          <p:cNvCxnSpPr>
            <a:cxnSpLocks noChangeShapeType="1"/>
          </p:cNvCxnSpPr>
          <p:nvPr/>
        </p:nvCxnSpPr>
        <p:spPr bwMode="auto">
          <a:xfrm>
            <a:off x="2714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07" name="Straight Connector 26">
            <a:extLst>
              <a:ext uri="{FF2B5EF4-FFF2-40B4-BE49-F238E27FC236}">
                <a16:creationId xmlns:a16="http://schemas.microsoft.com/office/drawing/2014/main" id="{ED5AABED-67E0-E585-F4F1-48FB7D71A166}"/>
              </a:ext>
            </a:extLst>
          </p:cNvPr>
          <p:cNvCxnSpPr>
            <a:cxnSpLocks noChangeShapeType="1"/>
          </p:cNvCxnSpPr>
          <p:nvPr/>
        </p:nvCxnSpPr>
        <p:spPr bwMode="auto">
          <a:xfrm>
            <a:off x="32861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08" name="Straight Connector 27">
            <a:extLst>
              <a:ext uri="{FF2B5EF4-FFF2-40B4-BE49-F238E27FC236}">
                <a16:creationId xmlns:a16="http://schemas.microsoft.com/office/drawing/2014/main" id="{21D48FB2-F4FA-9A4D-9150-CC9F37BBE41D}"/>
              </a:ext>
            </a:extLst>
          </p:cNvPr>
          <p:cNvCxnSpPr>
            <a:cxnSpLocks noChangeShapeType="1"/>
          </p:cNvCxnSpPr>
          <p:nvPr/>
        </p:nvCxnSpPr>
        <p:spPr bwMode="auto">
          <a:xfrm>
            <a:off x="3857625" y="5429250"/>
            <a:ext cx="571500" cy="1588"/>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9" name="Straight Connector 28">
            <a:extLst>
              <a:ext uri="{FF2B5EF4-FFF2-40B4-BE49-F238E27FC236}">
                <a16:creationId xmlns:a16="http://schemas.microsoft.com/office/drawing/2014/main" id="{6460F701-7E2B-0279-2FE2-F57E3A1D4BE1}"/>
              </a:ext>
            </a:extLst>
          </p:cNvPr>
          <p:cNvCxnSpPr/>
          <p:nvPr/>
        </p:nvCxnSpPr>
        <p:spPr bwMode="auto">
          <a:xfrm rot="5400000">
            <a:off x="1712913" y="5000625"/>
            <a:ext cx="858838" cy="1587"/>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89110" name="Straight Connector 29">
            <a:extLst>
              <a:ext uri="{FF2B5EF4-FFF2-40B4-BE49-F238E27FC236}">
                <a16:creationId xmlns:a16="http://schemas.microsoft.com/office/drawing/2014/main" id="{19F536F5-D82A-D58F-02B4-18860D637F67}"/>
              </a:ext>
            </a:extLst>
          </p:cNvPr>
          <p:cNvCxnSpPr>
            <a:cxnSpLocks noChangeShapeType="1"/>
          </p:cNvCxnSpPr>
          <p:nvPr/>
        </p:nvCxnSpPr>
        <p:spPr bwMode="auto">
          <a:xfrm rot="5400000">
            <a:off x="15001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11" name="Straight Connector 34">
            <a:extLst>
              <a:ext uri="{FF2B5EF4-FFF2-40B4-BE49-F238E27FC236}">
                <a16:creationId xmlns:a16="http://schemas.microsoft.com/office/drawing/2014/main" id="{A55006CA-0ACC-709C-ED0C-79E8C5044595}"/>
              </a:ext>
            </a:extLst>
          </p:cNvPr>
          <p:cNvCxnSpPr>
            <a:cxnSpLocks noChangeShapeType="1"/>
          </p:cNvCxnSpPr>
          <p:nvPr/>
        </p:nvCxnSpPr>
        <p:spPr bwMode="auto">
          <a:xfrm rot="5400000">
            <a:off x="20716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12" name="Straight Connector 35">
            <a:extLst>
              <a:ext uri="{FF2B5EF4-FFF2-40B4-BE49-F238E27FC236}">
                <a16:creationId xmlns:a16="http://schemas.microsoft.com/office/drawing/2014/main" id="{E67808AC-3DB7-0704-3EEB-DCBD0933EA36}"/>
              </a:ext>
            </a:extLst>
          </p:cNvPr>
          <p:cNvCxnSpPr>
            <a:cxnSpLocks noChangeShapeType="1"/>
          </p:cNvCxnSpPr>
          <p:nvPr/>
        </p:nvCxnSpPr>
        <p:spPr bwMode="auto">
          <a:xfrm rot="5400000">
            <a:off x="26431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13" name="Straight Connector 36">
            <a:extLst>
              <a:ext uri="{FF2B5EF4-FFF2-40B4-BE49-F238E27FC236}">
                <a16:creationId xmlns:a16="http://schemas.microsoft.com/office/drawing/2014/main" id="{542CFD76-0DA5-D634-093D-3626A4CA7B65}"/>
              </a:ext>
            </a:extLst>
          </p:cNvPr>
          <p:cNvCxnSpPr>
            <a:cxnSpLocks noChangeShapeType="1"/>
          </p:cNvCxnSpPr>
          <p:nvPr/>
        </p:nvCxnSpPr>
        <p:spPr bwMode="auto">
          <a:xfrm rot="5400000">
            <a:off x="32146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14" name="Straight Connector 37">
            <a:extLst>
              <a:ext uri="{FF2B5EF4-FFF2-40B4-BE49-F238E27FC236}">
                <a16:creationId xmlns:a16="http://schemas.microsoft.com/office/drawing/2014/main" id="{D50BAD53-80EB-B667-7775-45845AD6C9E8}"/>
              </a:ext>
            </a:extLst>
          </p:cNvPr>
          <p:cNvCxnSpPr>
            <a:cxnSpLocks noChangeShapeType="1"/>
          </p:cNvCxnSpPr>
          <p:nvPr/>
        </p:nvCxnSpPr>
        <p:spPr bwMode="auto">
          <a:xfrm rot="5400000">
            <a:off x="37861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9115" name="Straight Connector 38">
            <a:extLst>
              <a:ext uri="{FF2B5EF4-FFF2-40B4-BE49-F238E27FC236}">
                <a16:creationId xmlns:a16="http://schemas.microsoft.com/office/drawing/2014/main" id="{B9F9B748-8FC4-F906-C4C8-1C3A151B59BE}"/>
              </a:ext>
            </a:extLst>
          </p:cNvPr>
          <p:cNvCxnSpPr>
            <a:cxnSpLocks noChangeShapeType="1"/>
          </p:cNvCxnSpPr>
          <p:nvPr/>
        </p:nvCxnSpPr>
        <p:spPr bwMode="auto">
          <a:xfrm rot="5400000">
            <a:off x="4357687" y="5500688"/>
            <a:ext cx="142875"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73390A69-ECFA-8858-4B34-BD393CBC6F61}"/>
              </a:ext>
            </a:extLst>
          </p:cNvPr>
          <p:cNvCxnSpPr/>
          <p:nvPr/>
        </p:nvCxnSpPr>
        <p:spPr bwMode="auto">
          <a:xfrm rot="5400000" flipH="1" flipV="1">
            <a:off x="2179638" y="4962525"/>
            <a:ext cx="1068388" cy="1587"/>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2" name="Straight Connector 41">
            <a:extLst>
              <a:ext uri="{FF2B5EF4-FFF2-40B4-BE49-F238E27FC236}">
                <a16:creationId xmlns:a16="http://schemas.microsoft.com/office/drawing/2014/main" id="{3BA36EE7-2106-7AF5-0D87-FEAA009FB4D6}"/>
              </a:ext>
            </a:extLst>
          </p:cNvPr>
          <p:cNvCxnSpPr/>
          <p:nvPr/>
        </p:nvCxnSpPr>
        <p:spPr bwMode="auto">
          <a:xfrm rot="16200000" flipV="1">
            <a:off x="2747962" y="4895851"/>
            <a:ext cx="1076325"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3" name="Straight Connector 42">
            <a:extLst>
              <a:ext uri="{FF2B5EF4-FFF2-40B4-BE49-F238E27FC236}">
                <a16:creationId xmlns:a16="http://schemas.microsoft.com/office/drawing/2014/main" id="{F3596F52-3A44-0781-B24A-76BB0A621B82}"/>
              </a:ext>
            </a:extLst>
          </p:cNvPr>
          <p:cNvCxnSpPr/>
          <p:nvPr/>
        </p:nvCxnSpPr>
        <p:spPr bwMode="auto">
          <a:xfrm rot="5400000" flipH="1" flipV="1">
            <a:off x="3785394" y="5458619"/>
            <a:ext cx="142875" cy="1587"/>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5" name="Straight Connector 44">
            <a:extLst>
              <a:ext uri="{FF2B5EF4-FFF2-40B4-BE49-F238E27FC236}">
                <a16:creationId xmlns:a16="http://schemas.microsoft.com/office/drawing/2014/main" id="{3A3E5379-8DF5-B1ED-2872-B66831E48C4C}"/>
              </a:ext>
            </a:extLst>
          </p:cNvPr>
          <p:cNvCxnSpPr/>
          <p:nvPr/>
        </p:nvCxnSpPr>
        <p:spPr bwMode="auto">
          <a:xfrm rot="5400000" flipH="1" flipV="1">
            <a:off x="1287462" y="5141913"/>
            <a:ext cx="569913" cy="1588"/>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9120" name="Freeform 71">
            <a:extLst>
              <a:ext uri="{FF2B5EF4-FFF2-40B4-BE49-F238E27FC236}">
                <a16:creationId xmlns:a16="http://schemas.microsoft.com/office/drawing/2014/main" id="{5B312438-3743-6FAA-6545-4B1C0707BD5D}"/>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9121" name="Freeform 72">
            <a:extLst>
              <a:ext uri="{FF2B5EF4-FFF2-40B4-BE49-F238E27FC236}">
                <a16:creationId xmlns:a16="http://schemas.microsoft.com/office/drawing/2014/main" id="{7175425C-57A8-4324-B9ED-6330305A15FC}"/>
              </a:ext>
            </a:extLst>
          </p:cNvPr>
          <p:cNvSpPr>
            <a:spLocks noChangeArrowheads="1"/>
          </p:cNvSpPr>
          <p:nvPr/>
        </p:nvSpPr>
        <p:spPr bwMode="auto">
          <a:xfrm>
            <a:off x="998538" y="4308475"/>
            <a:ext cx="255587" cy="1120775"/>
          </a:xfrm>
          <a:custGeom>
            <a:avLst/>
            <a:gdLst>
              <a:gd name="T0" fmla="*/ 0 w 254524"/>
              <a:gd name="T1" fmla="*/ 1096689 h 1121790"/>
              <a:gd name="T2" fmla="*/ 104620 w 254524"/>
              <a:gd name="T3" fmla="*/ 193533 h 1121790"/>
              <a:gd name="T4" fmla="*/ 282474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9122" name="TextBox 27">
            <a:extLst>
              <a:ext uri="{FF2B5EF4-FFF2-40B4-BE49-F238E27FC236}">
                <a16:creationId xmlns:a16="http://schemas.microsoft.com/office/drawing/2014/main" id="{06755E62-196A-3493-4F54-42B179735291}"/>
              </a:ext>
            </a:extLst>
          </p:cNvPr>
          <p:cNvSpPr txBox="1">
            <a:spLocks noChangeArrowheads="1"/>
          </p:cNvSpPr>
          <p:nvPr/>
        </p:nvSpPr>
        <p:spPr bwMode="auto">
          <a:xfrm>
            <a:off x="1357313" y="5572125"/>
            <a:ext cx="571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1 T </a:t>
            </a:r>
            <a:r>
              <a:rPr lang="en" altLang="en-US" sz="1200" baseline="-25000"/>
              <a:t>1/2</a:t>
            </a:r>
            <a:endParaRPr lang="en-US" altLang="en-US" sz="1200" baseline="-25000"/>
          </a:p>
        </p:txBody>
      </p:sp>
      <p:sp>
        <p:nvSpPr>
          <p:cNvPr id="89123" name="TextBox 27">
            <a:extLst>
              <a:ext uri="{FF2B5EF4-FFF2-40B4-BE49-F238E27FC236}">
                <a16:creationId xmlns:a16="http://schemas.microsoft.com/office/drawing/2014/main" id="{CE398B0A-8D0B-0E7B-AB15-C504ED312E69}"/>
              </a:ext>
            </a:extLst>
          </p:cNvPr>
          <p:cNvSpPr txBox="1">
            <a:spLocks noChangeArrowheads="1"/>
          </p:cNvSpPr>
          <p:nvPr/>
        </p:nvSpPr>
        <p:spPr bwMode="auto">
          <a:xfrm>
            <a:off x="1928813" y="5572125"/>
            <a:ext cx="5619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2 T </a:t>
            </a:r>
            <a:r>
              <a:rPr lang="en" altLang="en-US" sz="1200" baseline="-25000"/>
              <a:t>1/2</a:t>
            </a:r>
            <a:endParaRPr lang="en-US" altLang="en-US" sz="1200" baseline="-25000"/>
          </a:p>
        </p:txBody>
      </p:sp>
      <p:sp>
        <p:nvSpPr>
          <p:cNvPr id="89124" name="TextBox 27">
            <a:extLst>
              <a:ext uri="{FF2B5EF4-FFF2-40B4-BE49-F238E27FC236}">
                <a16:creationId xmlns:a16="http://schemas.microsoft.com/office/drawing/2014/main" id="{5A47494D-CEDA-270D-34F3-F4CBE5E0C454}"/>
              </a:ext>
            </a:extLst>
          </p:cNvPr>
          <p:cNvSpPr txBox="1">
            <a:spLocks noChangeArrowheads="1"/>
          </p:cNvSpPr>
          <p:nvPr/>
        </p:nvSpPr>
        <p:spPr bwMode="auto">
          <a:xfrm>
            <a:off x="2500313" y="5572125"/>
            <a:ext cx="6238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3 T </a:t>
            </a:r>
            <a:r>
              <a:rPr lang="en" altLang="en-US" sz="1200" baseline="-25000"/>
              <a:t>1/2</a:t>
            </a:r>
            <a:endParaRPr lang="en-US" altLang="en-US" sz="1200" baseline="-25000"/>
          </a:p>
        </p:txBody>
      </p:sp>
      <p:sp>
        <p:nvSpPr>
          <p:cNvPr id="89125" name="TextBox 27">
            <a:extLst>
              <a:ext uri="{FF2B5EF4-FFF2-40B4-BE49-F238E27FC236}">
                <a16:creationId xmlns:a16="http://schemas.microsoft.com/office/drawing/2014/main" id="{8E783B0F-A2EF-26F7-0C07-440CAB888FEE}"/>
              </a:ext>
            </a:extLst>
          </p:cNvPr>
          <p:cNvSpPr txBox="1">
            <a:spLocks noChangeArrowheads="1"/>
          </p:cNvSpPr>
          <p:nvPr/>
        </p:nvSpPr>
        <p:spPr bwMode="auto">
          <a:xfrm>
            <a:off x="3071813" y="5572125"/>
            <a:ext cx="571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4 T </a:t>
            </a:r>
            <a:r>
              <a:rPr lang="en" altLang="en-US" sz="1200" baseline="-25000"/>
              <a:t>1/2</a:t>
            </a:r>
            <a:endParaRPr lang="en-US" altLang="en-US" sz="1200" baseline="-25000"/>
          </a:p>
        </p:txBody>
      </p:sp>
      <p:sp>
        <p:nvSpPr>
          <p:cNvPr id="89126" name="TextBox 27">
            <a:extLst>
              <a:ext uri="{FF2B5EF4-FFF2-40B4-BE49-F238E27FC236}">
                <a16:creationId xmlns:a16="http://schemas.microsoft.com/office/drawing/2014/main" id="{BD745FAB-F3BB-57D0-9CF1-F9A5D3D5B2B6}"/>
              </a:ext>
            </a:extLst>
          </p:cNvPr>
          <p:cNvSpPr txBox="1">
            <a:spLocks noChangeArrowheads="1"/>
          </p:cNvSpPr>
          <p:nvPr/>
        </p:nvSpPr>
        <p:spPr bwMode="auto">
          <a:xfrm>
            <a:off x="3643313" y="5572125"/>
            <a:ext cx="676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5 T </a:t>
            </a:r>
            <a:r>
              <a:rPr lang="en" altLang="en-US" sz="1200" baseline="-25000"/>
              <a:t>1/2</a:t>
            </a:r>
            <a:endParaRPr lang="en-US" altLang="en-US" sz="1200" baseline="-25000"/>
          </a:p>
        </p:txBody>
      </p:sp>
      <p:sp>
        <p:nvSpPr>
          <p:cNvPr id="89127" name="TextBox 27">
            <a:extLst>
              <a:ext uri="{FF2B5EF4-FFF2-40B4-BE49-F238E27FC236}">
                <a16:creationId xmlns:a16="http://schemas.microsoft.com/office/drawing/2014/main" id="{87BE190B-4C5B-F495-4283-319A18BAD02D}"/>
              </a:ext>
            </a:extLst>
          </p:cNvPr>
          <p:cNvSpPr txBox="1">
            <a:spLocks noChangeArrowheads="1"/>
          </p:cNvSpPr>
          <p:nvPr/>
        </p:nvSpPr>
        <p:spPr bwMode="auto">
          <a:xfrm>
            <a:off x="4214813" y="5572125"/>
            <a:ext cx="6429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a:t>6 T </a:t>
            </a:r>
            <a:r>
              <a:rPr lang="en" altLang="en-US" sz="1200" baseline="-25000"/>
              <a:t>1/2</a:t>
            </a:r>
            <a:endParaRPr lang="en-US" altLang="en-US" sz="1200" baseline="-25000"/>
          </a:p>
        </p:txBody>
      </p:sp>
      <p:sp>
        <p:nvSpPr>
          <p:cNvPr id="89128" name="TextBox 27">
            <a:extLst>
              <a:ext uri="{FF2B5EF4-FFF2-40B4-BE49-F238E27FC236}">
                <a16:creationId xmlns:a16="http://schemas.microsoft.com/office/drawing/2014/main" id="{80C780FE-E9F4-CD79-E051-BB259525711D}"/>
              </a:ext>
            </a:extLst>
          </p:cNvPr>
          <p:cNvSpPr txBox="1">
            <a:spLocks noChangeArrowheads="1"/>
          </p:cNvSpPr>
          <p:nvPr/>
        </p:nvSpPr>
        <p:spPr bwMode="auto">
          <a:xfrm>
            <a:off x="357188" y="3786188"/>
            <a:ext cx="50720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a:t>steady state concentrations (concentration plateau)</a:t>
            </a:r>
            <a:endParaRPr lang="en-US" altLang="en-US" sz="1600" baseline="-25000"/>
          </a:p>
        </p:txBody>
      </p:sp>
      <p:sp>
        <p:nvSpPr>
          <p:cNvPr id="89129" name="TextBox 27">
            <a:extLst>
              <a:ext uri="{FF2B5EF4-FFF2-40B4-BE49-F238E27FC236}">
                <a16:creationId xmlns:a16="http://schemas.microsoft.com/office/drawing/2014/main" id="{8C0A6732-21F5-CB65-B09D-04A61B228C8E}"/>
              </a:ext>
            </a:extLst>
          </p:cNvPr>
          <p:cNvSpPr txBox="1">
            <a:spLocks noChangeArrowheads="1"/>
          </p:cNvSpPr>
          <p:nvPr/>
        </p:nvSpPr>
        <p:spPr bwMode="auto">
          <a:xfrm>
            <a:off x="4786313" y="5286375"/>
            <a:ext cx="633412"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t (h)</a:t>
            </a:r>
            <a:endParaRPr lang="en-US" altLang="en-US" sz="2200" baseline="-25000"/>
          </a:p>
        </p:txBody>
      </p:sp>
      <p:sp>
        <p:nvSpPr>
          <p:cNvPr id="89130" name="TextBox 27">
            <a:extLst>
              <a:ext uri="{FF2B5EF4-FFF2-40B4-BE49-F238E27FC236}">
                <a16:creationId xmlns:a16="http://schemas.microsoft.com/office/drawing/2014/main" id="{23A559F9-9996-B3D0-E19D-E463439AEE88}"/>
              </a:ext>
            </a:extLst>
          </p:cNvPr>
          <p:cNvSpPr txBox="1">
            <a:spLocks noChangeArrowheads="1"/>
          </p:cNvSpPr>
          <p:nvPr/>
        </p:nvSpPr>
        <p:spPr bwMode="auto">
          <a:xfrm>
            <a:off x="165100" y="3730625"/>
            <a:ext cx="285750"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t>%</a:t>
            </a:r>
            <a:endParaRPr lang="en-US" altLang="en-US" sz="2200" baseline="-25000"/>
          </a:p>
        </p:txBody>
      </p:sp>
      <p:sp>
        <p:nvSpPr>
          <p:cNvPr id="89131" name="TextBox 27">
            <a:extLst>
              <a:ext uri="{FF2B5EF4-FFF2-40B4-BE49-F238E27FC236}">
                <a16:creationId xmlns:a16="http://schemas.microsoft.com/office/drawing/2014/main" id="{01F5D390-8AD8-7E1F-477A-45D22FE520B0}"/>
              </a:ext>
            </a:extLst>
          </p:cNvPr>
          <p:cNvSpPr txBox="1">
            <a:spLocks noChangeArrowheads="1"/>
          </p:cNvSpPr>
          <p:nvPr/>
        </p:nvSpPr>
        <p:spPr bwMode="auto">
          <a:xfrm>
            <a:off x="642938" y="4071938"/>
            <a:ext cx="42862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100</a:t>
            </a:r>
            <a:endParaRPr lang="en-US" altLang="en-US" sz="1400" baseline="-25000"/>
          </a:p>
        </p:txBody>
      </p:sp>
      <p:sp>
        <p:nvSpPr>
          <p:cNvPr id="89132" name="TextBox 27">
            <a:extLst>
              <a:ext uri="{FF2B5EF4-FFF2-40B4-BE49-F238E27FC236}">
                <a16:creationId xmlns:a16="http://schemas.microsoft.com/office/drawing/2014/main" id="{021C7CB0-74E8-1D06-B3F0-D5DB00ECB25C}"/>
              </a:ext>
            </a:extLst>
          </p:cNvPr>
          <p:cNvSpPr txBox="1">
            <a:spLocks noChangeArrowheads="1"/>
          </p:cNvSpPr>
          <p:nvPr/>
        </p:nvSpPr>
        <p:spPr bwMode="auto">
          <a:xfrm>
            <a:off x="714375" y="4714875"/>
            <a:ext cx="357188"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baseline="-25000"/>
              <a:t>50</a:t>
            </a:r>
            <a:endParaRPr lang="en-US" altLang="en-US" sz="1400" baseline="-25000"/>
          </a:p>
        </p:txBody>
      </p:sp>
      <p:cxnSp>
        <p:nvCxnSpPr>
          <p:cNvPr id="53" name="Straight Connector 52">
            <a:extLst>
              <a:ext uri="{FF2B5EF4-FFF2-40B4-BE49-F238E27FC236}">
                <a16:creationId xmlns:a16="http://schemas.microsoft.com/office/drawing/2014/main" id="{1F55C5C8-A812-E63E-4B9E-8BC0D0420041}"/>
              </a:ext>
            </a:extLst>
          </p:cNvPr>
          <p:cNvCxnSpPr/>
          <p:nvPr/>
        </p:nvCxnSpPr>
        <p:spPr bwMode="auto">
          <a:xfrm rot="5400000" flipH="1" flipV="1">
            <a:off x="3308350" y="4833938"/>
            <a:ext cx="1096963" cy="1587"/>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9134" name="Freeform 60">
            <a:extLst>
              <a:ext uri="{FF2B5EF4-FFF2-40B4-BE49-F238E27FC236}">
                <a16:creationId xmlns:a16="http://schemas.microsoft.com/office/drawing/2014/main" id="{9D533F27-1E58-2577-B3BF-ECFBA314B065}"/>
              </a:ext>
            </a:extLst>
          </p:cNvPr>
          <p:cNvSpPr>
            <a:spLocks noChangeArrowheads="1"/>
          </p:cNvSpPr>
          <p:nvPr/>
        </p:nvSpPr>
        <p:spPr bwMode="auto">
          <a:xfrm>
            <a:off x="998538" y="4286250"/>
            <a:ext cx="3359150" cy="1143000"/>
          </a:xfrm>
          <a:custGeom>
            <a:avLst/>
            <a:gdLst>
              <a:gd name="T0" fmla="*/ 0 w 3355943"/>
              <a:gd name="T1" fmla="*/ 1281829 h 1131216"/>
              <a:gd name="T2" fmla="*/ 582295 w 3355943"/>
              <a:gd name="T3" fmla="*/ 640913 h 1131216"/>
              <a:gd name="T4" fmla="*/ 1155037 w 3355943"/>
              <a:gd name="T5" fmla="*/ 320460 h 1131216"/>
              <a:gd name="T6" fmla="*/ 1737329 w 3355943"/>
              <a:gd name="T7" fmla="*/ 160228 h 1131216"/>
              <a:gd name="T8" fmla="*/ 2319604 w 3355943"/>
              <a:gd name="T9" fmla="*/ 74775 h 1131216"/>
              <a:gd name="T10" fmla="*/ 2892354 w 3355943"/>
              <a:gd name="T11" fmla="*/ 32043 h 1131216"/>
              <a:gd name="T12" fmla="*/ 3398267 w 3355943"/>
              <a:gd name="T13" fmla="*/ 0 h 1131216"/>
              <a:gd name="T14" fmla="*/ 0 60000 65536"/>
              <a:gd name="T15" fmla="*/ 0 60000 65536"/>
              <a:gd name="T16" fmla="*/ 0 60000 65536"/>
              <a:gd name="T17" fmla="*/ 0 60000 65536"/>
              <a:gd name="T18" fmla="*/ 0 60000 65536"/>
              <a:gd name="T19" fmla="*/ 0 60000 65536"/>
              <a:gd name="T20" fmla="*/ 0 60000 65536"/>
              <a:gd name="T21" fmla="*/ 0 w 3355943"/>
              <a:gd name="T22" fmla="*/ 0 h 1131216"/>
              <a:gd name="T23" fmla="*/ 3355943 w 3355943"/>
              <a:gd name="T24" fmla="*/ 1131216 h 11312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55943" h="1131216">
                <a:moveTo>
                  <a:pt x="0" y="1131216"/>
                </a:moveTo>
                <a:cubicBezTo>
                  <a:pt x="192464" y="919113"/>
                  <a:pt x="384928" y="707010"/>
                  <a:pt x="575035" y="565608"/>
                </a:cubicBezTo>
                <a:cubicBezTo>
                  <a:pt x="765142" y="424206"/>
                  <a:pt x="950537" y="353505"/>
                  <a:pt x="1140644" y="282804"/>
                </a:cubicBezTo>
                <a:cubicBezTo>
                  <a:pt x="1330751" y="212103"/>
                  <a:pt x="1524001" y="177538"/>
                  <a:pt x="1715679" y="141402"/>
                </a:cubicBezTo>
                <a:cubicBezTo>
                  <a:pt x="1907357" y="105266"/>
                  <a:pt x="2100607" y="84841"/>
                  <a:pt x="2290714" y="65987"/>
                </a:cubicBezTo>
                <a:cubicBezTo>
                  <a:pt x="2480821" y="47133"/>
                  <a:pt x="2856322" y="28280"/>
                  <a:pt x="2856322" y="28280"/>
                </a:cubicBezTo>
                <a:lnTo>
                  <a:pt x="3355943" y="0"/>
                </a:lnTo>
              </a:path>
            </a:pathLst>
          </a:custGeom>
          <a:noFill/>
          <a:ln w="12700" algn="ctr">
            <a:solidFill>
              <a:srgbClr val="7030A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9135" name="Freeform 78">
            <a:extLst>
              <a:ext uri="{FF2B5EF4-FFF2-40B4-BE49-F238E27FC236}">
                <a16:creationId xmlns:a16="http://schemas.microsoft.com/office/drawing/2014/main" id="{E95DA50D-6F48-904A-5B5C-C77F9EEF800A}"/>
              </a:ext>
            </a:extLst>
          </p:cNvPr>
          <p:cNvSpPr>
            <a:spLocks noChangeArrowheads="1"/>
          </p:cNvSpPr>
          <p:nvPr/>
        </p:nvSpPr>
        <p:spPr bwMode="auto">
          <a:xfrm>
            <a:off x="1000125" y="4338638"/>
            <a:ext cx="3440113" cy="1090612"/>
          </a:xfrm>
          <a:custGeom>
            <a:avLst/>
            <a:gdLst>
              <a:gd name="T0" fmla="*/ 26885 w 3481633"/>
              <a:gd name="T1" fmla="*/ 1075566 h 1091938"/>
              <a:gd name="T2" fmla="*/ 83339 w 3481633"/>
              <a:gd name="T3" fmla="*/ 91307 h 1091938"/>
              <a:gd name="T4" fmla="*/ 526921 w 3481633"/>
              <a:gd name="T5" fmla="*/ 527724 h 1091938"/>
              <a:gd name="T6" fmla="*/ 704352 w 3481633"/>
              <a:gd name="T7" fmla="*/ 667004 h 1091938"/>
              <a:gd name="T8" fmla="*/ 1018889 w 3481633"/>
              <a:gd name="T9" fmla="*/ 824856 h 1091938"/>
              <a:gd name="T10" fmla="*/ 1430209 w 3481633"/>
              <a:gd name="T11" fmla="*/ 936281 h 1091938"/>
              <a:gd name="T12" fmla="*/ 2002827 w 3481633"/>
              <a:gd name="T13" fmla="*/ 1038422 h 1091938"/>
              <a:gd name="T14" fmla="*/ 2478667 w 3481633"/>
              <a:gd name="T15" fmla="*/ 1056995 h 1091938"/>
              <a:gd name="T16" fmla="*/ 2978696 w 3481633"/>
              <a:gd name="T17" fmla="*/ 1066280 h 10919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81633"/>
              <a:gd name="T28" fmla="*/ 0 h 1091938"/>
              <a:gd name="T29" fmla="*/ 3481633 w 3481633"/>
              <a:gd name="T30" fmla="*/ 1091938 h 10919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81633" h="1091938">
                <a:moveTo>
                  <a:pt x="31422" y="1091938"/>
                </a:moveTo>
                <a:cubicBezTo>
                  <a:pt x="15711" y="638666"/>
                  <a:pt x="0" y="185394"/>
                  <a:pt x="97410" y="92697"/>
                </a:cubicBezTo>
                <a:cubicBezTo>
                  <a:pt x="194820" y="0"/>
                  <a:pt x="494907" y="438347"/>
                  <a:pt x="615884" y="535757"/>
                </a:cubicBezTo>
                <a:cubicBezTo>
                  <a:pt x="736861" y="633167"/>
                  <a:pt x="727435" y="626883"/>
                  <a:pt x="823274" y="677159"/>
                </a:cubicBezTo>
                <a:cubicBezTo>
                  <a:pt x="919113" y="727435"/>
                  <a:pt x="1049517" y="791851"/>
                  <a:pt x="1190919" y="837414"/>
                </a:cubicBezTo>
                <a:cubicBezTo>
                  <a:pt x="1332321" y="882977"/>
                  <a:pt x="1480008" y="914400"/>
                  <a:pt x="1671686" y="950536"/>
                </a:cubicBezTo>
                <a:cubicBezTo>
                  <a:pt x="1863364" y="986672"/>
                  <a:pt x="2136742" y="1033806"/>
                  <a:pt x="2340989" y="1054231"/>
                </a:cubicBezTo>
                <a:cubicBezTo>
                  <a:pt x="2545236" y="1074656"/>
                  <a:pt x="2897171" y="1073085"/>
                  <a:pt x="2897171" y="1073085"/>
                </a:cubicBezTo>
                <a:lnTo>
                  <a:pt x="3481633" y="1082511"/>
                </a:lnTo>
              </a:path>
            </a:pathLst>
          </a:custGeom>
          <a:noFill/>
          <a:ln w="9525"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9136" name="Freeform 87">
            <a:extLst>
              <a:ext uri="{FF2B5EF4-FFF2-40B4-BE49-F238E27FC236}">
                <a16:creationId xmlns:a16="http://schemas.microsoft.com/office/drawing/2014/main" id="{63A3B49F-2082-985D-1393-DFB33AF761FB}"/>
              </a:ext>
            </a:extLst>
          </p:cNvPr>
          <p:cNvSpPr>
            <a:spLocks noChangeArrowheads="1"/>
          </p:cNvSpPr>
          <p:nvPr/>
        </p:nvSpPr>
        <p:spPr bwMode="auto">
          <a:xfrm>
            <a:off x="1017588" y="4279900"/>
            <a:ext cx="3487737" cy="1139825"/>
          </a:xfrm>
          <a:custGeom>
            <a:avLst/>
            <a:gdLst>
              <a:gd name="T0" fmla="*/ 0 w 3487917"/>
              <a:gd name="T1" fmla="*/ 1130866 h 1140643"/>
              <a:gd name="T2" fmla="*/ 9427 w 3487917"/>
              <a:gd name="T3" fmla="*/ 289726 h 1140643"/>
              <a:gd name="T4" fmla="*/ 18841 w 3487917"/>
              <a:gd name="T5" fmla="*/ 121498 h 1140643"/>
              <a:gd name="T6" fmla="*/ 94208 w 3487917"/>
              <a:gd name="T7" fmla="*/ 18695 h 1140643"/>
              <a:gd name="T8" fmla="*/ 207258 w 3487917"/>
              <a:gd name="T9" fmla="*/ 9343 h 1140643"/>
              <a:gd name="T10" fmla="*/ 3485757 w 3487917"/>
              <a:gd name="T11" fmla="*/ 9343 h 1140643"/>
              <a:gd name="T12" fmla="*/ 0 60000 65536"/>
              <a:gd name="T13" fmla="*/ 0 60000 65536"/>
              <a:gd name="T14" fmla="*/ 0 60000 65536"/>
              <a:gd name="T15" fmla="*/ 0 60000 65536"/>
              <a:gd name="T16" fmla="*/ 0 60000 65536"/>
              <a:gd name="T17" fmla="*/ 0 60000 65536"/>
              <a:gd name="T18" fmla="*/ 0 w 3487917"/>
              <a:gd name="T19" fmla="*/ 0 h 1140643"/>
              <a:gd name="T20" fmla="*/ 3487917 w 3487917"/>
              <a:gd name="T21" fmla="*/ 1140643 h 1140643"/>
            </a:gdLst>
            <a:ahLst/>
            <a:cxnLst>
              <a:cxn ang="T12">
                <a:pos x="T0" y="T1"/>
              </a:cxn>
              <a:cxn ang="T13">
                <a:pos x="T2" y="T3"/>
              </a:cxn>
              <a:cxn ang="T14">
                <a:pos x="T4" y="T5"/>
              </a:cxn>
              <a:cxn ang="T15">
                <a:pos x="T6" y="T7"/>
              </a:cxn>
              <a:cxn ang="T16">
                <a:pos x="T8" y="T9"/>
              </a:cxn>
              <a:cxn ang="T17">
                <a:pos x="T10" y="T11"/>
              </a:cxn>
            </a:cxnLst>
            <a:rect l="T18" t="T19" r="T20" b="T21"/>
            <a:pathLst>
              <a:path w="3487917" h="1140643">
                <a:moveTo>
                  <a:pt x="0" y="1140643"/>
                </a:moveTo>
                <a:cubicBezTo>
                  <a:pt x="3142" y="801278"/>
                  <a:pt x="6285" y="461913"/>
                  <a:pt x="9427" y="292231"/>
                </a:cubicBezTo>
                <a:cubicBezTo>
                  <a:pt x="12569" y="122549"/>
                  <a:pt x="4713" y="168112"/>
                  <a:pt x="18853" y="122549"/>
                </a:cubicBezTo>
                <a:cubicBezTo>
                  <a:pt x="32993" y="76986"/>
                  <a:pt x="62845" y="37708"/>
                  <a:pt x="94268" y="18854"/>
                </a:cubicBezTo>
                <a:cubicBezTo>
                  <a:pt x="125691" y="0"/>
                  <a:pt x="207390" y="9427"/>
                  <a:pt x="207390" y="9427"/>
                </a:cubicBezTo>
                <a:lnTo>
                  <a:pt x="3487917" y="9427"/>
                </a:lnTo>
              </a:path>
            </a:pathLst>
          </a:custGeom>
          <a:noFill/>
          <a:ln w="2857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89137" name="TextBox 27">
            <a:extLst>
              <a:ext uri="{FF2B5EF4-FFF2-40B4-BE49-F238E27FC236}">
                <a16:creationId xmlns:a16="http://schemas.microsoft.com/office/drawing/2014/main" id="{B4D4C111-F3B7-F6D6-194B-FE9FDD2A5881}"/>
              </a:ext>
            </a:extLst>
          </p:cNvPr>
          <p:cNvSpPr txBox="1">
            <a:spLocks noChangeArrowheads="1"/>
          </p:cNvSpPr>
          <p:nvPr/>
        </p:nvSpPr>
        <p:spPr bwMode="auto">
          <a:xfrm>
            <a:off x="4071938" y="5072063"/>
            <a:ext cx="40719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dirty="0">
                <a:solidFill>
                  <a:srgbClr val="0070C0"/>
                </a:solidFill>
              </a:rPr>
              <a:t>I.v.bolus drug injection (loading</a:t>
            </a:r>
            <a:r>
              <a:rPr lang="en" altLang="en-US" sz="1400" b="1" dirty="0">
                <a:solidFill>
                  <a:srgbClr val="0070C0"/>
                </a:solidFill>
              </a:rPr>
              <a:t> dose</a:t>
            </a:r>
            <a:r>
              <a:rPr lang="en" altLang="en-US" sz="1400" dirty="0">
                <a:solidFill>
                  <a:srgbClr val="0070C0"/>
                </a:solidFill>
              </a:rPr>
              <a:t>)</a:t>
            </a:r>
            <a:endParaRPr lang="en-US" altLang="en-US" sz="1400" baseline="-25000" dirty="0">
              <a:solidFill>
                <a:srgbClr val="0070C0"/>
              </a:solidFill>
            </a:endParaRPr>
          </a:p>
        </p:txBody>
      </p:sp>
      <p:sp>
        <p:nvSpPr>
          <p:cNvPr id="89138" name="TextBox 27">
            <a:extLst>
              <a:ext uri="{FF2B5EF4-FFF2-40B4-BE49-F238E27FC236}">
                <a16:creationId xmlns:a16="http://schemas.microsoft.com/office/drawing/2014/main" id="{BB1099F1-4CE5-19D2-FB79-FB130A3E307D}"/>
              </a:ext>
            </a:extLst>
          </p:cNvPr>
          <p:cNvSpPr txBox="1">
            <a:spLocks noChangeArrowheads="1"/>
          </p:cNvSpPr>
          <p:nvPr/>
        </p:nvSpPr>
        <p:spPr bwMode="auto">
          <a:xfrm>
            <a:off x="4000500" y="4357688"/>
            <a:ext cx="2643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a:solidFill>
                  <a:srgbClr val="7030A0"/>
                </a:solidFill>
              </a:rPr>
              <a:t>Continuous drug infusion</a:t>
            </a:r>
            <a:endParaRPr lang="en-US" altLang="en-US" sz="1400" baseline="-25000">
              <a:solidFill>
                <a:srgbClr val="7030A0"/>
              </a:solidFill>
            </a:endParaRPr>
          </a:p>
        </p:txBody>
      </p:sp>
      <p:sp>
        <p:nvSpPr>
          <p:cNvPr id="89139" name="TextBox 27">
            <a:extLst>
              <a:ext uri="{FF2B5EF4-FFF2-40B4-BE49-F238E27FC236}">
                <a16:creationId xmlns:a16="http://schemas.microsoft.com/office/drawing/2014/main" id="{93321B02-4D42-9B5F-E38C-770F499A4CF5}"/>
              </a:ext>
            </a:extLst>
          </p:cNvPr>
          <p:cNvSpPr txBox="1">
            <a:spLocks noChangeArrowheads="1"/>
          </p:cNvSpPr>
          <p:nvPr/>
        </p:nvSpPr>
        <p:spPr bwMode="auto">
          <a:xfrm>
            <a:off x="4500563" y="4071938"/>
            <a:ext cx="30003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400" dirty="0">
                <a:solidFill>
                  <a:srgbClr val="C00000"/>
                </a:solidFill>
              </a:rPr>
              <a:t>The total concentration of the drug in the blood</a:t>
            </a:r>
            <a:endParaRPr lang="en-US" altLang="en-US" sz="1600" baseline="-25000" dirty="0">
              <a:solidFill>
                <a:srgbClr val="C0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4" descr="Parchment">
            <a:extLst>
              <a:ext uri="{FF2B5EF4-FFF2-40B4-BE49-F238E27FC236}">
                <a16:creationId xmlns:a16="http://schemas.microsoft.com/office/drawing/2014/main" id="{7C31C6FB-5AF7-4D12-5300-00F70AB1E7F8}"/>
              </a:ext>
            </a:extLst>
          </p:cNvPr>
          <p:cNvSpPr>
            <a:spLocks noGrp="1" noChangeArrowheads="1"/>
          </p:cNvSpPr>
          <p:nvPr>
            <p:ph type="title"/>
          </p:nvPr>
        </p:nvSpPr>
        <p:spPr>
          <a:xfrm>
            <a:off x="0" y="0"/>
            <a:ext cx="9144000" cy="1214438"/>
          </a:xfrm>
          <a:blipFill dpi="0" rotWithShape="0">
            <a:blip r:embed="rId3"/>
            <a:srcRect/>
            <a:tile tx="0" ty="0" sx="100000" sy="100000" flip="none" algn="tl"/>
          </a:blipFill>
        </p:spPr>
        <p:txBody>
          <a:bodyPr/>
          <a:lstStyle/>
          <a:p>
            <a:pPr eaLnBrk="1" hangingPunct="1"/>
            <a:br>
              <a:rPr lang="sr-Cyrl-CS" altLang="en-US" sz="2400" b="1" dirty="0"/>
            </a:br>
            <a:br>
              <a:rPr lang="sr-Cyrl-CS" altLang="en-US" sz="100" b="1" dirty="0"/>
            </a:br>
            <a:r>
              <a:rPr lang="en" altLang="en-US" sz="2400" b="1" dirty="0">
                <a:solidFill>
                  <a:srgbClr val="0070C0"/>
                </a:solidFill>
              </a:rPr>
              <a:t>BIOTRANSFORMATION OF DRUGS</a:t>
            </a:r>
            <a:br>
              <a:rPr lang="sr-Cyrl-CS" altLang="en-US" sz="2000" b="1" dirty="0"/>
            </a:br>
            <a:endParaRPr lang="en-GB" altLang="en-US" sz="2000" b="1" dirty="0"/>
          </a:p>
        </p:txBody>
      </p:sp>
      <p:sp>
        <p:nvSpPr>
          <p:cNvPr id="69635" name="Rectangle 3" descr="Parchment">
            <a:extLst>
              <a:ext uri="{FF2B5EF4-FFF2-40B4-BE49-F238E27FC236}">
                <a16:creationId xmlns:a16="http://schemas.microsoft.com/office/drawing/2014/main" id="{76F7AD59-ED7B-FD0A-A673-D955CA3550D6}"/>
              </a:ext>
            </a:extLst>
          </p:cNvPr>
          <p:cNvSpPr>
            <a:spLocks noGrp="1" noChangeArrowheads="1"/>
          </p:cNvSpPr>
          <p:nvPr>
            <p:ph idx="1"/>
          </p:nvPr>
        </p:nvSpPr>
        <p:spPr>
          <a:xfrm>
            <a:off x="0" y="1143000"/>
            <a:ext cx="9144000" cy="5715000"/>
          </a:xfrm>
          <a:blipFill dpi="0" rotWithShape="0">
            <a:blip r:embed="rId3"/>
            <a:srcRect/>
            <a:tile tx="0" ty="0" sx="100000" sy="100000" flip="none" algn="tl"/>
          </a:blipFill>
        </p:spPr>
        <p:txBody>
          <a:bodyPr/>
          <a:lstStyle/>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 typeface="Wingdings" panose="05000000000000000000" pitchFamily="2" charset="2"/>
              <a:buChar char="v"/>
            </a:pPr>
            <a:r>
              <a:rPr lang="en" altLang="en-US" sz="1600" b="1" dirty="0">
                <a:solidFill>
                  <a:srgbClr val="0070C0"/>
                </a:solidFill>
              </a:rPr>
              <a:t>Biotransformation </a:t>
            </a:r>
            <a:r>
              <a:rPr lang="en" altLang="en-US" sz="1600" dirty="0"/>
              <a:t>of a drug is a set of chemical changes that the drug undergoes in the body in order to become sufficiently ionized and water-soluble to be excreted.</a:t>
            </a:r>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 typeface="Wingdings" panose="05000000000000000000" pitchFamily="2" charset="2"/>
              <a:buChar char="v"/>
            </a:pPr>
            <a:r>
              <a:rPr lang="en" altLang="en-US" sz="1600" dirty="0"/>
              <a:t>Water-soluble drugs and drugs of low molecular mass are easily eliminated by glomerular filtration; at physiological pH, they are mostly ionized and are not reabsorbed from the renal tubules. This is not the case with lipophilic drugs.</a:t>
            </a:r>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 typeface="Wingdings" panose="05000000000000000000" pitchFamily="2" charset="2"/>
              <a:buChar char="v"/>
            </a:pPr>
            <a:r>
              <a:rPr lang="en" altLang="en-US" sz="1600" dirty="0"/>
              <a:t>The most significant biotransformation of drugs takes place in the liver. Biotransformation in the gastrointestinal tract (chlorpromazine), lungs, skin and kidneys is also important.</a:t>
            </a:r>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 typeface="Wingdings" panose="05000000000000000000" pitchFamily="2" charset="2"/>
              <a:buChar char="v"/>
            </a:pPr>
            <a:r>
              <a:rPr lang="en" altLang="en-US" sz="1600" dirty="0"/>
              <a:t>The resulting metabolites are often less active than the drug (or inactive) and non-toxic. However, metabolites may be more active or toxic than the drug (eg, morphine-6-glucuronide is more potent than morphine, and N -acetylbenzoiminoquinine, a metabolite of paracetamol, is toxic).</a:t>
            </a:r>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 typeface="Wingdings" panose="05000000000000000000" pitchFamily="2" charset="2"/>
              <a:buChar char="v"/>
            </a:pPr>
            <a:r>
              <a:rPr lang="en" altLang="en-US" sz="1600" dirty="0"/>
              <a:t>The chemical reactions to which the medicine is subjected can be classified into reactions of the first phase and reactions of the second phase of drug biotransformation.</a:t>
            </a:r>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4" descr="Parchment">
            <a:extLst>
              <a:ext uri="{FF2B5EF4-FFF2-40B4-BE49-F238E27FC236}">
                <a16:creationId xmlns:a16="http://schemas.microsoft.com/office/drawing/2014/main" id="{B307B1D7-821F-A7C2-0707-B617ED66A3DB}"/>
              </a:ext>
            </a:extLst>
          </p:cNvPr>
          <p:cNvSpPr>
            <a:spLocks noGrp="1" noChangeArrowheads="1"/>
          </p:cNvSpPr>
          <p:nvPr>
            <p:ph type="title"/>
          </p:nvPr>
        </p:nvSpPr>
        <p:spPr>
          <a:xfrm>
            <a:off x="467544" y="476672"/>
            <a:ext cx="8208912" cy="1291407"/>
          </a:xfrm>
          <a:blipFill dpi="0" rotWithShape="0">
            <a:blip r:embed="rId3"/>
            <a:srcRect/>
            <a:tile tx="0" ty="0" sx="100000" sy="100000" flip="none" algn="tl"/>
          </a:blipFill>
        </p:spPr>
        <p:txBody>
          <a:bodyPr/>
          <a:lstStyle/>
          <a:p>
            <a:pPr eaLnBrk="1" hangingPunct="1"/>
            <a:br>
              <a:rPr lang="sr-Cyrl-CS" altLang="en-US" sz="825" b="1"/>
            </a:br>
            <a:br>
              <a:rPr lang="sr-Cyrl-CS" altLang="en-US" sz="100" b="1"/>
            </a:br>
            <a:r>
              <a:rPr lang="en" altLang="en-US" sz="1500" b="1">
                <a:solidFill>
                  <a:srgbClr val="B68600"/>
                </a:solidFill>
              </a:rPr>
              <a:t>ELIMINATION OF DRUGS </a:t>
            </a:r>
            <a:br>
              <a:rPr lang="sr-Cyrl-CS" altLang="en-US" sz="1500" b="1"/>
            </a:br>
            <a:r>
              <a:rPr lang="en" altLang="en-US" sz="1350">
                <a:solidFill>
                  <a:srgbClr val="B28300"/>
                </a:solidFill>
              </a:rPr>
              <a:t>EQUILIBRIUM STATE</a:t>
            </a:r>
            <a:endParaRPr lang="en-GB" altLang="en-US" sz="1500">
              <a:solidFill>
                <a:srgbClr val="B28300"/>
              </a:solidFill>
            </a:endParaRPr>
          </a:p>
        </p:txBody>
      </p:sp>
      <p:sp>
        <p:nvSpPr>
          <p:cNvPr id="87043" name="Rectangle 3" descr="Parchment">
            <a:extLst>
              <a:ext uri="{FF2B5EF4-FFF2-40B4-BE49-F238E27FC236}">
                <a16:creationId xmlns:a16="http://schemas.microsoft.com/office/drawing/2014/main" id="{0DBB3EBE-55A0-F799-ECFE-E5AE3ABF830C}"/>
              </a:ext>
            </a:extLst>
          </p:cNvPr>
          <p:cNvSpPr>
            <a:spLocks noGrp="1" noChangeArrowheads="1"/>
          </p:cNvSpPr>
          <p:nvPr>
            <p:ph idx="1"/>
          </p:nvPr>
        </p:nvSpPr>
        <p:spPr>
          <a:xfrm>
            <a:off x="467544" y="1714500"/>
            <a:ext cx="8208912" cy="4954860"/>
          </a:xfrm>
          <a:blipFill dpi="0" rotWithShape="0">
            <a:blip r:embed="rId3"/>
            <a:srcRect/>
            <a:tile tx="0" ty="0" sx="100000" sy="100000" flip="none" algn="tl"/>
          </a:blipFill>
        </p:spPr>
        <p:txBody>
          <a:bodyPr/>
          <a:lstStyle/>
          <a:p>
            <a:pPr eaLnBrk="1" hangingPunct="1">
              <a:buClr>
                <a:srgbClr val="B68600"/>
              </a:buClr>
              <a:buFont typeface="Wingdings" panose="05000000000000000000" pitchFamily="2" charset="2"/>
              <a:buChar char="v"/>
            </a:pPr>
            <a:r>
              <a:rPr lang="en" altLang="en-US" sz="1200" dirty="0"/>
              <a:t>For drugs that are eliminated by first-order kinetics, multiple-dose administration or continuous intravenous infusion initially lead to an increase in the blood concentration of the drug. An increase in concentration is accompanied by an increase in the rate of elimination, so that the concentration increases more and more slowly - until an equilibrium state is established.</a:t>
            </a:r>
          </a:p>
          <a:p>
            <a:pPr eaLnBrk="1" hangingPunct="1">
              <a:buClr>
                <a:srgbClr val="B68600"/>
              </a:buClr>
              <a:buFontTx/>
              <a:buNone/>
            </a:pPr>
            <a:endParaRPr lang="sr-Cyrl-CS" altLang="en-US" sz="450" dirty="0"/>
          </a:p>
          <a:p>
            <a:pPr eaLnBrk="1" hangingPunct="1">
              <a:buClr>
                <a:srgbClr val="B68600"/>
              </a:buClr>
              <a:buFont typeface="Wingdings" panose="05000000000000000000" pitchFamily="2" charset="2"/>
              <a:buChar char="v"/>
            </a:pPr>
            <a:r>
              <a:rPr lang="en" altLang="en-US" sz="1200" b="1" dirty="0">
                <a:solidFill>
                  <a:srgbClr val="B28300"/>
                </a:solidFill>
              </a:rPr>
              <a:t>The equilibrium state </a:t>
            </a:r>
            <a:r>
              <a:rPr lang="en" altLang="en-US" sz="1200" dirty="0"/>
              <a:t>is established when the same amount of drug is taken in and eliminated from the body in a unit of time.</a:t>
            </a:r>
          </a:p>
          <a:p>
            <a:pPr eaLnBrk="1" hangingPunct="1">
              <a:buClr>
                <a:srgbClr val="B68600"/>
              </a:buClr>
              <a:buFontTx/>
              <a:buNone/>
            </a:pPr>
            <a:endParaRPr lang="sr-Cyrl-CS" altLang="en-US" sz="525" dirty="0"/>
          </a:p>
          <a:p>
            <a:pPr eaLnBrk="1" hangingPunct="1">
              <a:buClr>
                <a:srgbClr val="B68600"/>
              </a:buClr>
              <a:buFont typeface="Wingdings" panose="05000000000000000000" pitchFamily="2" charset="2"/>
              <a:buChar char="v"/>
            </a:pPr>
            <a:r>
              <a:rPr lang="en" altLang="en-US" sz="1200" dirty="0"/>
              <a:t>How long it takes to establish a steady state depends on the T </a:t>
            </a:r>
            <a:r>
              <a:rPr lang="en" altLang="en-US" sz="1200" baseline="-25000" dirty="0"/>
              <a:t>1/2 </a:t>
            </a:r>
            <a:r>
              <a:rPr lang="en" altLang="en-US" sz="1200" dirty="0"/>
              <a:t>of the drug</a:t>
            </a:r>
            <a:r>
              <a:rPr lang="en" altLang="en-US" sz="1200" baseline="-25000" dirty="0"/>
              <a:t>. </a:t>
            </a:r>
            <a:r>
              <a:rPr lang="en" altLang="en-US" sz="1200" dirty="0"/>
              <a:t>After 4 T </a:t>
            </a:r>
            <a:r>
              <a:rPr lang="en" altLang="en-US" sz="1200" baseline="-25000" dirty="0"/>
              <a:t>1/2, </a:t>
            </a:r>
            <a:r>
              <a:rPr lang="en" altLang="en-US" sz="1200" dirty="0"/>
              <a:t>94% is reached, and after 5T </a:t>
            </a:r>
            <a:r>
              <a:rPr lang="en" altLang="en-US" sz="1200" baseline="-25000" dirty="0"/>
              <a:t>1/2 </a:t>
            </a:r>
            <a:r>
              <a:rPr lang="en" altLang="en-US" sz="1200" dirty="0"/>
              <a:t>97% of the equilibrium state concentration; we consider that the equilibrium state is reached after 4-5 half-</a:t>
            </a:r>
            <a:r>
              <a:rPr lang="sr-Latn-RS" altLang="en-US" sz="1200" dirty="0"/>
              <a:t>lives</a:t>
            </a:r>
            <a:r>
              <a:rPr lang="en" altLang="en-US" sz="1200" dirty="0"/>
              <a:t> of the drug.</a:t>
            </a:r>
          </a:p>
          <a:p>
            <a:pPr eaLnBrk="1" hangingPunct="1">
              <a:buClr>
                <a:srgbClr val="B68600"/>
              </a:buClr>
              <a:buFontTx/>
              <a:buNone/>
            </a:pPr>
            <a:endParaRPr lang="sr-Cyrl-CS" altLang="en-US" sz="1800" dirty="0"/>
          </a:p>
          <a:p>
            <a:pPr eaLnBrk="1" hangingPunct="1">
              <a:buClr>
                <a:srgbClr val="B68600"/>
              </a:buClr>
              <a:buFont typeface="Wingdings" panose="05000000000000000000" pitchFamily="2" charset="2"/>
              <a:buChar char="v"/>
            </a:pPr>
            <a:endParaRPr lang="sr-Cyrl-CS" altLang="en-US" sz="1200" dirty="0"/>
          </a:p>
          <a:p>
            <a:pPr eaLnBrk="1" hangingPunct="1">
              <a:buClr>
                <a:srgbClr val="B68600"/>
              </a:buClr>
              <a:buFont typeface="Wingdings" panose="05000000000000000000" pitchFamily="2" charset="2"/>
              <a:buChar char="v"/>
            </a:pPr>
            <a:endParaRPr lang="sr-Cyrl-CS" altLang="en-US" sz="1200" dirty="0"/>
          </a:p>
          <a:p>
            <a:pPr eaLnBrk="1" hangingPunct="1">
              <a:buClr>
                <a:srgbClr val="B68600"/>
              </a:buClr>
              <a:buFont typeface="Wingdings" panose="05000000000000000000" pitchFamily="2" charset="2"/>
              <a:buChar char="v"/>
            </a:pPr>
            <a:endParaRPr lang="sr-Cyrl-CS" altLang="en-US" sz="1200" dirty="0"/>
          </a:p>
          <a:p>
            <a:pPr eaLnBrk="1" hangingPunct="1">
              <a:buClr>
                <a:srgbClr val="B68600"/>
              </a:buClr>
              <a:buFont typeface="Wingdings" panose="05000000000000000000" pitchFamily="2" charset="2"/>
              <a:buChar char="v"/>
            </a:pPr>
            <a:endParaRPr lang="sr-Cyrl-CS" altLang="en-US" sz="1200" dirty="0"/>
          </a:p>
          <a:p>
            <a:pPr eaLnBrk="1" hangingPunct="1">
              <a:buClr>
                <a:srgbClr val="B68600"/>
              </a:buClr>
              <a:buFont typeface="Wingdings" panose="05000000000000000000" pitchFamily="2" charset="2"/>
              <a:buChar char="v"/>
            </a:pPr>
            <a:endParaRPr lang="sr-Cyrl-CS" altLang="en-US" sz="1200" dirty="0"/>
          </a:p>
          <a:p>
            <a:pPr eaLnBrk="1" hangingPunct="1">
              <a:buClr>
                <a:srgbClr val="B68600"/>
              </a:buClr>
              <a:buFontTx/>
              <a:buNone/>
            </a:pPr>
            <a:r>
              <a:rPr lang="en" altLang="en-US" sz="1200" dirty="0"/>
              <a:t>  </a:t>
            </a:r>
          </a:p>
          <a:p>
            <a:pPr eaLnBrk="1" hangingPunct="1">
              <a:buClr>
                <a:srgbClr val="B68600"/>
              </a:buClr>
              <a:buFontTx/>
              <a:buNone/>
            </a:pPr>
            <a:r>
              <a:rPr lang="en" altLang="en-US" sz="1050" dirty="0"/>
              <a:t>Graph 1: Establishment of steady state during continuous intravenous infusion of the drug</a:t>
            </a:r>
          </a:p>
        </p:txBody>
      </p:sp>
      <p:cxnSp>
        <p:nvCxnSpPr>
          <p:cNvPr id="87044" name="Straight Arrow Connector 12">
            <a:extLst>
              <a:ext uri="{FF2B5EF4-FFF2-40B4-BE49-F238E27FC236}">
                <a16:creationId xmlns:a16="http://schemas.microsoft.com/office/drawing/2014/main" id="{4C26798F-2FC5-E1C8-3374-CF83271885BD}"/>
              </a:ext>
            </a:extLst>
          </p:cNvPr>
          <p:cNvCxnSpPr>
            <a:cxnSpLocks noChangeShapeType="1"/>
          </p:cNvCxnSpPr>
          <p:nvPr/>
        </p:nvCxnSpPr>
        <p:spPr bwMode="auto">
          <a:xfrm rot="5400000" flipH="1" flipV="1">
            <a:off x="1382912" y="4420197"/>
            <a:ext cx="1019175" cy="119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7045" name="Straight Arrow Connector 13">
            <a:extLst>
              <a:ext uri="{FF2B5EF4-FFF2-40B4-BE49-F238E27FC236}">
                <a16:creationId xmlns:a16="http://schemas.microsoft.com/office/drawing/2014/main" id="{F5041765-593F-1D4B-A9AA-C672054AC55B}"/>
              </a:ext>
            </a:extLst>
          </p:cNvPr>
          <p:cNvCxnSpPr>
            <a:cxnSpLocks noChangeShapeType="1"/>
          </p:cNvCxnSpPr>
          <p:nvPr/>
        </p:nvCxnSpPr>
        <p:spPr bwMode="auto">
          <a:xfrm flipV="1">
            <a:off x="1893094" y="4929188"/>
            <a:ext cx="2839641"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Connector 18">
            <a:extLst>
              <a:ext uri="{FF2B5EF4-FFF2-40B4-BE49-F238E27FC236}">
                <a16:creationId xmlns:a16="http://schemas.microsoft.com/office/drawing/2014/main" id="{9B8CCD36-1648-16F2-3DC3-3BB6F92793E2}"/>
              </a:ext>
            </a:extLst>
          </p:cNvPr>
          <p:cNvCxnSpPr/>
          <p:nvPr/>
        </p:nvCxnSpPr>
        <p:spPr bwMode="auto">
          <a:xfrm>
            <a:off x="1893094" y="4071938"/>
            <a:ext cx="257175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7047" name="Freeform 19">
            <a:extLst>
              <a:ext uri="{FF2B5EF4-FFF2-40B4-BE49-F238E27FC236}">
                <a16:creationId xmlns:a16="http://schemas.microsoft.com/office/drawing/2014/main" id="{0ACD851E-3B43-6539-64CB-52FACC8609E8}"/>
              </a:ext>
            </a:extLst>
          </p:cNvPr>
          <p:cNvSpPr>
            <a:spLocks noChangeArrowheads="1"/>
          </p:cNvSpPr>
          <p:nvPr/>
        </p:nvSpPr>
        <p:spPr bwMode="auto">
          <a:xfrm>
            <a:off x="1899049" y="4232672"/>
            <a:ext cx="154781" cy="703659"/>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cxnSp>
        <p:nvCxnSpPr>
          <p:cNvPr id="23" name="Straight Connector 22">
            <a:extLst>
              <a:ext uri="{FF2B5EF4-FFF2-40B4-BE49-F238E27FC236}">
                <a16:creationId xmlns:a16="http://schemas.microsoft.com/office/drawing/2014/main" id="{D0BB8CE9-9A4B-436E-C031-C7ED54579382}"/>
              </a:ext>
            </a:extLst>
          </p:cNvPr>
          <p:cNvCxnSpPr/>
          <p:nvPr/>
        </p:nvCxnSpPr>
        <p:spPr bwMode="auto">
          <a:xfrm>
            <a:off x="1893094" y="4500563"/>
            <a:ext cx="2571750" cy="0"/>
          </a:xfrm>
          <a:prstGeom prst="line">
            <a:avLst/>
          </a:prstGeom>
          <a:noFill/>
          <a:ln w="1270" cap="flat" cmpd="sng" algn="ctr">
            <a:solidFill>
              <a:schemeClr val="bg1">
                <a:lumMod val="65000"/>
              </a:schemeClr>
            </a:solidFill>
            <a:prstDash val="sysDash"/>
            <a:round/>
            <a:headEnd type="none" w="med" len="med"/>
            <a:tailEnd type="none" w="med" len="med"/>
          </a:ln>
          <a:effectLst/>
        </p:spPr>
      </p:cxnSp>
      <p:cxnSp>
        <p:nvCxnSpPr>
          <p:cNvPr id="24" name="Straight Connector 23">
            <a:extLst>
              <a:ext uri="{FF2B5EF4-FFF2-40B4-BE49-F238E27FC236}">
                <a16:creationId xmlns:a16="http://schemas.microsoft.com/office/drawing/2014/main" id="{533C50A9-F6EC-D74B-E329-3B6ED7B0838E}"/>
              </a:ext>
            </a:extLst>
          </p:cNvPr>
          <p:cNvCxnSpPr/>
          <p:nvPr/>
        </p:nvCxnSpPr>
        <p:spPr bwMode="auto">
          <a:xfrm>
            <a:off x="1893094" y="4286250"/>
            <a:ext cx="2571750"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25" name="Straight Connector 24">
            <a:extLst>
              <a:ext uri="{FF2B5EF4-FFF2-40B4-BE49-F238E27FC236}">
                <a16:creationId xmlns:a16="http://schemas.microsoft.com/office/drawing/2014/main" id="{FB7BCEB0-C0FE-473E-696C-A28B5C435BE5}"/>
              </a:ext>
            </a:extLst>
          </p:cNvPr>
          <p:cNvCxnSpPr/>
          <p:nvPr/>
        </p:nvCxnSpPr>
        <p:spPr bwMode="auto">
          <a:xfrm>
            <a:off x="1893094" y="4179094"/>
            <a:ext cx="2571750" cy="0"/>
          </a:xfrm>
          <a:prstGeom prst="line">
            <a:avLst/>
          </a:prstGeom>
          <a:noFill/>
          <a:ln w="3175" cap="flat" cmpd="sng" algn="ctr">
            <a:solidFill>
              <a:schemeClr val="bg1">
                <a:lumMod val="65000"/>
              </a:schemeClr>
            </a:solidFill>
            <a:prstDash val="sysDash"/>
            <a:round/>
            <a:headEnd type="none" w="med" len="med"/>
            <a:tailEnd type="none" w="med" len="med"/>
          </a:ln>
          <a:effectLst/>
        </p:spPr>
      </p:cxnSp>
      <p:cxnSp>
        <p:nvCxnSpPr>
          <p:cNvPr id="26" name="Straight Connector 25">
            <a:extLst>
              <a:ext uri="{FF2B5EF4-FFF2-40B4-BE49-F238E27FC236}">
                <a16:creationId xmlns:a16="http://schemas.microsoft.com/office/drawing/2014/main" id="{94731980-1A4A-C4F3-7946-E3D7DC1ACEF9}"/>
              </a:ext>
            </a:extLst>
          </p:cNvPr>
          <p:cNvCxnSpPr/>
          <p:nvPr/>
        </p:nvCxnSpPr>
        <p:spPr bwMode="auto">
          <a:xfrm>
            <a:off x="1893094" y="4125516"/>
            <a:ext cx="2571750" cy="0"/>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7052" name="Freeform 27">
            <a:extLst>
              <a:ext uri="{FF2B5EF4-FFF2-40B4-BE49-F238E27FC236}">
                <a16:creationId xmlns:a16="http://schemas.microsoft.com/office/drawing/2014/main" id="{D54EF3C4-141F-E5E6-0BA4-A2B1A358DF9F}"/>
              </a:ext>
            </a:extLst>
          </p:cNvPr>
          <p:cNvSpPr>
            <a:spLocks noChangeArrowheads="1"/>
          </p:cNvSpPr>
          <p:nvPr/>
        </p:nvSpPr>
        <p:spPr bwMode="auto">
          <a:xfrm>
            <a:off x="1906191" y="4082655"/>
            <a:ext cx="127397" cy="853678"/>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7053" name="Freeform 31">
            <a:extLst>
              <a:ext uri="{FF2B5EF4-FFF2-40B4-BE49-F238E27FC236}">
                <a16:creationId xmlns:a16="http://schemas.microsoft.com/office/drawing/2014/main" id="{AD0FF8A7-E859-4633-D2D0-9783998D683C}"/>
              </a:ext>
            </a:extLst>
          </p:cNvPr>
          <p:cNvSpPr>
            <a:spLocks noChangeArrowheads="1"/>
          </p:cNvSpPr>
          <p:nvPr/>
        </p:nvSpPr>
        <p:spPr bwMode="auto">
          <a:xfrm>
            <a:off x="1906191" y="4045744"/>
            <a:ext cx="1209675" cy="890588"/>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7054" name="Freeform 14">
            <a:extLst>
              <a:ext uri="{FF2B5EF4-FFF2-40B4-BE49-F238E27FC236}">
                <a16:creationId xmlns:a16="http://schemas.microsoft.com/office/drawing/2014/main" id="{E6C7FF0C-EFE4-D261-A680-9F5F6978BF20}"/>
              </a:ext>
            </a:extLst>
          </p:cNvPr>
          <p:cNvSpPr>
            <a:spLocks noChangeArrowheads="1"/>
          </p:cNvSpPr>
          <p:nvPr/>
        </p:nvSpPr>
        <p:spPr bwMode="auto">
          <a:xfrm>
            <a:off x="1899047" y="4044554"/>
            <a:ext cx="1089422" cy="884634"/>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cxnSp>
        <p:nvCxnSpPr>
          <p:cNvPr id="87055" name="Straight Connector 16">
            <a:extLst>
              <a:ext uri="{FF2B5EF4-FFF2-40B4-BE49-F238E27FC236}">
                <a16:creationId xmlns:a16="http://schemas.microsoft.com/office/drawing/2014/main" id="{7D63EE79-14DA-0C8A-BD18-2453CDF55498}"/>
              </a:ext>
            </a:extLst>
          </p:cNvPr>
          <p:cNvCxnSpPr>
            <a:cxnSpLocks noChangeShapeType="1"/>
          </p:cNvCxnSpPr>
          <p:nvPr/>
        </p:nvCxnSpPr>
        <p:spPr bwMode="auto">
          <a:xfrm>
            <a:off x="1893094"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56" name="Straight Connector 19">
            <a:extLst>
              <a:ext uri="{FF2B5EF4-FFF2-40B4-BE49-F238E27FC236}">
                <a16:creationId xmlns:a16="http://schemas.microsoft.com/office/drawing/2014/main" id="{5EAAB57D-AD95-C91F-F76E-D097000C63BF}"/>
              </a:ext>
            </a:extLst>
          </p:cNvPr>
          <p:cNvCxnSpPr>
            <a:cxnSpLocks noChangeShapeType="1"/>
          </p:cNvCxnSpPr>
          <p:nvPr/>
        </p:nvCxnSpPr>
        <p:spPr bwMode="auto">
          <a:xfrm>
            <a:off x="2321719"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57" name="Straight Connector 20">
            <a:extLst>
              <a:ext uri="{FF2B5EF4-FFF2-40B4-BE49-F238E27FC236}">
                <a16:creationId xmlns:a16="http://schemas.microsoft.com/office/drawing/2014/main" id="{96188BD0-EF64-2842-9746-3F4D74D3C2F0}"/>
              </a:ext>
            </a:extLst>
          </p:cNvPr>
          <p:cNvCxnSpPr>
            <a:cxnSpLocks noChangeShapeType="1"/>
          </p:cNvCxnSpPr>
          <p:nvPr/>
        </p:nvCxnSpPr>
        <p:spPr bwMode="auto">
          <a:xfrm>
            <a:off x="2750344"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58" name="Straight Connector 21">
            <a:extLst>
              <a:ext uri="{FF2B5EF4-FFF2-40B4-BE49-F238E27FC236}">
                <a16:creationId xmlns:a16="http://schemas.microsoft.com/office/drawing/2014/main" id="{51012759-13D5-EBED-3EA3-090C0DF478E9}"/>
              </a:ext>
            </a:extLst>
          </p:cNvPr>
          <p:cNvCxnSpPr>
            <a:cxnSpLocks noChangeShapeType="1"/>
          </p:cNvCxnSpPr>
          <p:nvPr/>
        </p:nvCxnSpPr>
        <p:spPr bwMode="auto">
          <a:xfrm>
            <a:off x="3178969"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59" name="Straight Connector 26">
            <a:extLst>
              <a:ext uri="{FF2B5EF4-FFF2-40B4-BE49-F238E27FC236}">
                <a16:creationId xmlns:a16="http://schemas.microsoft.com/office/drawing/2014/main" id="{61548DAF-F822-983F-6766-716E02E38DE0}"/>
              </a:ext>
            </a:extLst>
          </p:cNvPr>
          <p:cNvCxnSpPr>
            <a:cxnSpLocks noChangeShapeType="1"/>
          </p:cNvCxnSpPr>
          <p:nvPr/>
        </p:nvCxnSpPr>
        <p:spPr bwMode="auto">
          <a:xfrm>
            <a:off x="3607594"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60" name="Straight Connector 27">
            <a:extLst>
              <a:ext uri="{FF2B5EF4-FFF2-40B4-BE49-F238E27FC236}">
                <a16:creationId xmlns:a16="http://schemas.microsoft.com/office/drawing/2014/main" id="{7B7187DB-774A-D14C-550A-E961450225D3}"/>
              </a:ext>
            </a:extLst>
          </p:cNvPr>
          <p:cNvCxnSpPr>
            <a:cxnSpLocks noChangeShapeType="1"/>
          </p:cNvCxnSpPr>
          <p:nvPr/>
        </p:nvCxnSpPr>
        <p:spPr bwMode="auto">
          <a:xfrm>
            <a:off x="4036219"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9" name="Straight Connector 28">
            <a:extLst>
              <a:ext uri="{FF2B5EF4-FFF2-40B4-BE49-F238E27FC236}">
                <a16:creationId xmlns:a16="http://schemas.microsoft.com/office/drawing/2014/main" id="{F03DF58B-B283-777B-BC11-C8F0B70A4133}"/>
              </a:ext>
            </a:extLst>
          </p:cNvPr>
          <p:cNvCxnSpPr/>
          <p:nvPr/>
        </p:nvCxnSpPr>
        <p:spPr bwMode="auto">
          <a:xfrm rot="5400000">
            <a:off x="2427685" y="4607720"/>
            <a:ext cx="644129" cy="119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87062" name="Straight Connector 29">
            <a:extLst>
              <a:ext uri="{FF2B5EF4-FFF2-40B4-BE49-F238E27FC236}">
                <a16:creationId xmlns:a16="http://schemas.microsoft.com/office/drawing/2014/main" id="{9DADCBF0-1FD4-7D4C-1D4A-20FA410864AA}"/>
              </a:ext>
            </a:extLst>
          </p:cNvPr>
          <p:cNvCxnSpPr>
            <a:cxnSpLocks noChangeShapeType="1"/>
          </p:cNvCxnSpPr>
          <p:nvPr/>
        </p:nvCxnSpPr>
        <p:spPr bwMode="auto">
          <a:xfrm rot="5400000">
            <a:off x="2268142"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63" name="Straight Connector 34">
            <a:extLst>
              <a:ext uri="{FF2B5EF4-FFF2-40B4-BE49-F238E27FC236}">
                <a16:creationId xmlns:a16="http://schemas.microsoft.com/office/drawing/2014/main" id="{6E2E8714-F683-A39E-6073-41B7FA4C5D32}"/>
              </a:ext>
            </a:extLst>
          </p:cNvPr>
          <p:cNvCxnSpPr>
            <a:cxnSpLocks noChangeShapeType="1"/>
          </p:cNvCxnSpPr>
          <p:nvPr/>
        </p:nvCxnSpPr>
        <p:spPr bwMode="auto">
          <a:xfrm rot="5400000">
            <a:off x="2696767"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64" name="Straight Connector 35">
            <a:extLst>
              <a:ext uri="{FF2B5EF4-FFF2-40B4-BE49-F238E27FC236}">
                <a16:creationId xmlns:a16="http://schemas.microsoft.com/office/drawing/2014/main" id="{F4DEC01B-97AD-09E0-4BCC-2EE3912764AB}"/>
              </a:ext>
            </a:extLst>
          </p:cNvPr>
          <p:cNvCxnSpPr>
            <a:cxnSpLocks noChangeShapeType="1"/>
          </p:cNvCxnSpPr>
          <p:nvPr/>
        </p:nvCxnSpPr>
        <p:spPr bwMode="auto">
          <a:xfrm rot="5400000">
            <a:off x="3125392"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65" name="Straight Connector 36">
            <a:extLst>
              <a:ext uri="{FF2B5EF4-FFF2-40B4-BE49-F238E27FC236}">
                <a16:creationId xmlns:a16="http://schemas.microsoft.com/office/drawing/2014/main" id="{AE9C7FE2-0A31-51F9-B83C-0F1753DA99DD}"/>
              </a:ext>
            </a:extLst>
          </p:cNvPr>
          <p:cNvCxnSpPr>
            <a:cxnSpLocks noChangeShapeType="1"/>
          </p:cNvCxnSpPr>
          <p:nvPr/>
        </p:nvCxnSpPr>
        <p:spPr bwMode="auto">
          <a:xfrm rot="5400000">
            <a:off x="3554017"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66" name="Straight Connector 37">
            <a:extLst>
              <a:ext uri="{FF2B5EF4-FFF2-40B4-BE49-F238E27FC236}">
                <a16:creationId xmlns:a16="http://schemas.microsoft.com/office/drawing/2014/main" id="{FDB2DF2C-22FB-D045-4A56-256328EF6BF5}"/>
              </a:ext>
            </a:extLst>
          </p:cNvPr>
          <p:cNvCxnSpPr>
            <a:cxnSpLocks noChangeShapeType="1"/>
          </p:cNvCxnSpPr>
          <p:nvPr/>
        </p:nvCxnSpPr>
        <p:spPr bwMode="auto">
          <a:xfrm rot="5400000">
            <a:off x="3982642"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7067" name="Straight Connector 38">
            <a:extLst>
              <a:ext uri="{FF2B5EF4-FFF2-40B4-BE49-F238E27FC236}">
                <a16:creationId xmlns:a16="http://schemas.microsoft.com/office/drawing/2014/main" id="{6FF3DF71-C338-F3CC-F690-CB95D75A03F1}"/>
              </a:ext>
            </a:extLst>
          </p:cNvPr>
          <p:cNvCxnSpPr>
            <a:cxnSpLocks noChangeShapeType="1"/>
          </p:cNvCxnSpPr>
          <p:nvPr/>
        </p:nvCxnSpPr>
        <p:spPr bwMode="auto">
          <a:xfrm rot="5400000">
            <a:off x="4411267"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5EF1D4C1-A7E5-59EC-CE73-C60A2121A7EB}"/>
              </a:ext>
            </a:extLst>
          </p:cNvPr>
          <p:cNvCxnSpPr/>
          <p:nvPr/>
        </p:nvCxnSpPr>
        <p:spPr bwMode="auto">
          <a:xfrm rot="5400000" flipH="1" flipV="1">
            <a:off x="2777729" y="4579145"/>
            <a:ext cx="801291" cy="119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2" name="Straight Connector 41">
            <a:extLst>
              <a:ext uri="{FF2B5EF4-FFF2-40B4-BE49-F238E27FC236}">
                <a16:creationId xmlns:a16="http://schemas.microsoft.com/office/drawing/2014/main" id="{B136AECB-2A3A-0623-9218-BCAE877F511E}"/>
              </a:ext>
            </a:extLst>
          </p:cNvPr>
          <p:cNvCxnSpPr/>
          <p:nvPr/>
        </p:nvCxnSpPr>
        <p:spPr bwMode="auto">
          <a:xfrm rot="16200000" flipV="1">
            <a:off x="3203973" y="4529138"/>
            <a:ext cx="807244"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3" name="Straight Connector 42">
            <a:extLst>
              <a:ext uri="{FF2B5EF4-FFF2-40B4-BE49-F238E27FC236}">
                <a16:creationId xmlns:a16="http://schemas.microsoft.com/office/drawing/2014/main" id="{512DA672-0A74-01D6-EBA1-3F72700A8452}"/>
              </a:ext>
            </a:extLst>
          </p:cNvPr>
          <p:cNvCxnSpPr/>
          <p:nvPr/>
        </p:nvCxnSpPr>
        <p:spPr bwMode="auto">
          <a:xfrm rot="5400000" flipH="1" flipV="1">
            <a:off x="3982047" y="4951216"/>
            <a:ext cx="107156" cy="119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5" name="Straight Connector 44">
            <a:extLst>
              <a:ext uri="{FF2B5EF4-FFF2-40B4-BE49-F238E27FC236}">
                <a16:creationId xmlns:a16="http://schemas.microsoft.com/office/drawing/2014/main" id="{70C77F68-7FAD-417C-069C-435FF70B94BD}"/>
              </a:ext>
            </a:extLst>
          </p:cNvPr>
          <p:cNvCxnSpPr/>
          <p:nvPr/>
        </p:nvCxnSpPr>
        <p:spPr bwMode="auto">
          <a:xfrm rot="5400000" flipH="1" flipV="1">
            <a:off x="2108598" y="4713685"/>
            <a:ext cx="427435" cy="1191"/>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7072" name="Freeform 71">
            <a:extLst>
              <a:ext uri="{FF2B5EF4-FFF2-40B4-BE49-F238E27FC236}">
                <a16:creationId xmlns:a16="http://schemas.microsoft.com/office/drawing/2014/main" id="{13F90238-7EA6-3B89-DA6C-3FC7A98F39DA}"/>
              </a:ext>
            </a:extLst>
          </p:cNvPr>
          <p:cNvSpPr>
            <a:spLocks noChangeArrowheads="1"/>
          </p:cNvSpPr>
          <p:nvPr/>
        </p:nvSpPr>
        <p:spPr bwMode="auto">
          <a:xfrm>
            <a:off x="1899047" y="4040983"/>
            <a:ext cx="856059" cy="888206"/>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7073" name="Freeform 72">
            <a:extLst>
              <a:ext uri="{FF2B5EF4-FFF2-40B4-BE49-F238E27FC236}">
                <a16:creationId xmlns:a16="http://schemas.microsoft.com/office/drawing/2014/main" id="{6C787A35-10BF-82D6-52B5-56A9ED097115}"/>
              </a:ext>
            </a:extLst>
          </p:cNvPr>
          <p:cNvSpPr>
            <a:spLocks noChangeArrowheads="1"/>
          </p:cNvSpPr>
          <p:nvPr/>
        </p:nvSpPr>
        <p:spPr bwMode="auto">
          <a:xfrm>
            <a:off x="1891905" y="4088608"/>
            <a:ext cx="191690" cy="840581"/>
          </a:xfrm>
          <a:custGeom>
            <a:avLst/>
            <a:gdLst>
              <a:gd name="T0" fmla="*/ 0 w 254524"/>
              <a:gd name="T1" fmla="*/ 1096689 h 1121790"/>
              <a:gd name="T2" fmla="*/ 104620 w 254524"/>
              <a:gd name="T3" fmla="*/ 193533 h 1121790"/>
              <a:gd name="T4" fmla="*/ 282474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7074" name="TextBox 27">
            <a:extLst>
              <a:ext uri="{FF2B5EF4-FFF2-40B4-BE49-F238E27FC236}">
                <a16:creationId xmlns:a16="http://schemas.microsoft.com/office/drawing/2014/main" id="{9A736924-9D89-14AB-71C7-832370B48EA5}"/>
              </a:ext>
            </a:extLst>
          </p:cNvPr>
          <p:cNvSpPr txBox="1">
            <a:spLocks noChangeArrowheads="1"/>
          </p:cNvSpPr>
          <p:nvPr/>
        </p:nvSpPr>
        <p:spPr bwMode="auto">
          <a:xfrm>
            <a:off x="2160985" y="5036345"/>
            <a:ext cx="42862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1 T </a:t>
            </a:r>
            <a:r>
              <a:rPr lang="en" altLang="en-US" sz="900" baseline="-25000"/>
              <a:t>1/2</a:t>
            </a:r>
            <a:endParaRPr lang="en-US" altLang="en-US" sz="900" baseline="-25000"/>
          </a:p>
        </p:txBody>
      </p:sp>
      <p:sp>
        <p:nvSpPr>
          <p:cNvPr id="87075" name="TextBox 27">
            <a:extLst>
              <a:ext uri="{FF2B5EF4-FFF2-40B4-BE49-F238E27FC236}">
                <a16:creationId xmlns:a16="http://schemas.microsoft.com/office/drawing/2014/main" id="{AC3FCF87-B1C9-B07E-921F-4A7F0C2EC229}"/>
              </a:ext>
            </a:extLst>
          </p:cNvPr>
          <p:cNvSpPr txBox="1">
            <a:spLocks noChangeArrowheads="1"/>
          </p:cNvSpPr>
          <p:nvPr/>
        </p:nvSpPr>
        <p:spPr bwMode="auto">
          <a:xfrm>
            <a:off x="2589611" y="5036345"/>
            <a:ext cx="421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2 T </a:t>
            </a:r>
            <a:r>
              <a:rPr lang="en" altLang="en-US" sz="900" baseline="-25000"/>
              <a:t>1/2</a:t>
            </a:r>
            <a:endParaRPr lang="en-US" altLang="en-US" sz="900" baseline="-25000"/>
          </a:p>
        </p:txBody>
      </p:sp>
      <p:sp>
        <p:nvSpPr>
          <p:cNvPr id="87076" name="TextBox 27">
            <a:extLst>
              <a:ext uri="{FF2B5EF4-FFF2-40B4-BE49-F238E27FC236}">
                <a16:creationId xmlns:a16="http://schemas.microsoft.com/office/drawing/2014/main" id="{4D081817-229D-E173-8416-AB7581E3E535}"/>
              </a:ext>
            </a:extLst>
          </p:cNvPr>
          <p:cNvSpPr txBox="1">
            <a:spLocks noChangeArrowheads="1"/>
          </p:cNvSpPr>
          <p:nvPr/>
        </p:nvSpPr>
        <p:spPr bwMode="auto">
          <a:xfrm>
            <a:off x="3018236" y="5036345"/>
            <a:ext cx="46791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3 T </a:t>
            </a:r>
            <a:r>
              <a:rPr lang="en" altLang="en-US" sz="900" baseline="-25000"/>
              <a:t>1/2</a:t>
            </a:r>
            <a:endParaRPr lang="en-US" altLang="en-US" sz="900" baseline="-25000"/>
          </a:p>
        </p:txBody>
      </p:sp>
      <p:sp>
        <p:nvSpPr>
          <p:cNvPr id="87077" name="TextBox 27">
            <a:extLst>
              <a:ext uri="{FF2B5EF4-FFF2-40B4-BE49-F238E27FC236}">
                <a16:creationId xmlns:a16="http://schemas.microsoft.com/office/drawing/2014/main" id="{29E9009C-644F-37EF-A83A-0C87E73BD24C}"/>
              </a:ext>
            </a:extLst>
          </p:cNvPr>
          <p:cNvSpPr txBox="1">
            <a:spLocks noChangeArrowheads="1"/>
          </p:cNvSpPr>
          <p:nvPr/>
        </p:nvSpPr>
        <p:spPr bwMode="auto">
          <a:xfrm>
            <a:off x="3446860" y="5036345"/>
            <a:ext cx="42862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4 T </a:t>
            </a:r>
            <a:r>
              <a:rPr lang="en" altLang="en-US" sz="900" baseline="-25000"/>
              <a:t>1/2</a:t>
            </a:r>
            <a:endParaRPr lang="en-US" altLang="en-US" sz="900" baseline="-25000"/>
          </a:p>
        </p:txBody>
      </p:sp>
      <p:sp>
        <p:nvSpPr>
          <p:cNvPr id="87078" name="TextBox 27">
            <a:extLst>
              <a:ext uri="{FF2B5EF4-FFF2-40B4-BE49-F238E27FC236}">
                <a16:creationId xmlns:a16="http://schemas.microsoft.com/office/drawing/2014/main" id="{62BDBEB1-7206-FA3A-8B7D-E3E598B8B958}"/>
              </a:ext>
            </a:extLst>
          </p:cNvPr>
          <p:cNvSpPr txBox="1">
            <a:spLocks noChangeArrowheads="1"/>
          </p:cNvSpPr>
          <p:nvPr/>
        </p:nvSpPr>
        <p:spPr bwMode="auto">
          <a:xfrm>
            <a:off x="3875486" y="5036345"/>
            <a:ext cx="50720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5 T </a:t>
            </a:r>
            <a:r>
              <a:rPr lang="en" altLang="en-US" sz="900" baseline="-25000"/>
              <a:t>1/2</a:t>
            </a:r>
            <a:endParaRPr lang="en-US" altLang="en-US" sz="900" baseline="-25000"/>
          </a:p>
        </p:txBody>
      </p:sp>
      <p:sp>
        <p:nvSpPr>
          <p:cNvPr id="87079" name="TextBox 27">
            <a:extLst>
              <a:ext uri="{FF2B5EF4-FFF2-40B4-BE49-F238E27FC236}">
                <a16:creationId xmlns:a16="http://schemas.microsoft.com/office/drawing/2014/main" id="{64F58747-714C-BFDA-7319-666500A885DF}"/>
              </a:ext>
            </a:extLst>
          </p:cNvPr>
          <p:cNvSpPr txBox="1">
            <a:spLocks noChangeArrowheads="1"/>
          </p:cNvSpPr>
          <p:nvPr/>
        </p:nvSpPr>
        <p:spPr bwMode="auto">
          <a:xfrm>
            <a:off x="4304111" y="5036345"/>
            <a:ext cx="48220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6 T </a:t>
            </a:r>
            <a:r>
              <a:rPr lang="en" altLang="en-US" sz="900" baseline="-25000"/>
              <a:t>1/2</a:t>
            </a:r>
            <a:endParaRPr lang="en-US" altLang="en-US" sz="900" baseline="-25000"/>
          </a:p>
        </p:txBody>
      </p:sp>
      <p:sp>
        <p:nvSpPr>
          <p:cNvPr id="87080" name="TextBox 27">
            <a:extLst>
              <a:ext uri="{FF2B5EF4-FFF2-40B4-BE49-F238E27FC236}">
                <a16:creationId xmlns:a16="http://schemas.microsoft.com/office/drawing/2014/main" id="{C5386BCB-87C1-F29B-4F02-696732512FD4}"/>
              </a:ext>
            </a:extLst>
          </p:cNvPr>
          <p:cNvSpPr txBox="1">
            <a:spLocks noChangeArrowheads="1"/>
          </p:cNvSpPr>
          <p:nvPr/>
        </p:nvSpPr>
        <p:spPr bwMode="auto">
          <a:xfrm>
            <a:off x="1410891" y="3696892"/>
            <a:ext cx="3804047"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050"/>
              <a:t>steady state concentrations (concentration plateau)</a:t>
            </a:r>
            <a:endParaRPr lang="en-US" altLang="en-US" sz="1200" baseline="-25000"/>
          </a:p>
        </p:txBody>
      </p:sp>
      <p:sp>
        <p:nvSpPr>
          <p:cNvPr id="87081" name="TextBox 27">
            <a:extLst>
              <a:ext uri="{FF2B5EF4-FFF2-40B4-BE49-F238E27FC236}">
                <a16:creationId xmlns:a16="http://schemas.microsoft.com/office/drawing/2014/main" id="{95573AA3-F796-5A4E-1315-A9BF1719F5D7}"/>
              </a:ext>
            </a:extLst>
          </p:cNvPr>
          <p:cNvSpPr txBox="1">
            <a:spLocks noChangeArrowheads="1"/>
          </p:cNvSpPr>
          <p:nvPr/>
        </p:nvSpPr>
        <p:spPr bwMode="auto">
          <a:xfrm>
            <a:off x="4732735" y="4822031"/>
            <a:ext cx="47505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50" baseline="-25000"/>
              <a:t>t (h)</a:t>
            </a:r>
            <a:endParaRPr lang="en-US" altLang="en-US" sz="1650" baseline="-25000"/>
          </a:p>
        </p:txBody>
      </p:sp>
      <p:sp>
        <p:nvSpPr>
          <p:cNvPr id="87082" name="TextBox 27">
            <a:extLst>
              <a:ext uri="{FF2B5EF4-FFF2-40B4-BE49-F238E27FC236}">
                <a16:creationId xmlns:a16="http://schemas.microsoft.com/office/drawing/2014/main" id="{59C1A844-9CEB-8BA0-152D-F5AB8FC1E7C0}"/>
              </a:ext>
            </a:extLst>
          </p:cNvPr>
          <p:cNvSpPr txBox="1">
            <a:spLocks noChangeArrowheads="1"/>
          </p:cNvSpPr>
          <p:nvPr/>
        </p:nvSpPr>
        <p:spPr bwMode="auto">
          <a:xfrm>
            <a:off x="1266825" y="3655219"/>
            <a:ext cx="2143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50" baseline="-25000"/>
              <a:t>%</a:t>
            </a:r>
            <a:endParaRPr lang="en-US" altLang="en-US" sz="1650" baseline="-25000"/>
          </a:p>
        </p:txBody>
      </p:sp>
      <p:sp>
        <p:nvSpPr>
          <p:cNvPr id="87083" name="TextBox 27">
            <a:extLst>
              <a:ext uri="{FF2B5EF4-FFF2-40B4-BE49-F238E27FC236}">
                <a16:creationId xmlns:a16="http://schemas.microsoft.com/office/drawing/2014/main" id="{95BEC025-B189-9F7E-DE6E-B04A166B3E72}"/>
              </a:ext>
            </a:extLst>
          </p:cNvPr>
          <p:cNvSpPr txBox="1">
            <a:spLocks noChangeArrowheads="1"/>
          </p:cNvSpPr>
          <p:nvPr/>
        </p:nvSpPr>
        <p:spPr bwMode="auto">
          <a:xfrm>
            <a:off x="1625205" y="3911205"/>
            <a:ext cx="32146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050" baseline="-25000"/>
              <a:t>100</a:t>
            </a:r>
            <a:endParaRPr lang="en-US" altLang="en-US" sz="1050" baseline="-25000"/>
          </a:p>
        </p:txBody>
      </p:sp>
      <p:sp>
        <p:nvSpPr>
          <p:cNvPr id="87084" name="TextBox 27">
            <a:extLst>
              <a:ext uri="{FF2B5EF4-FFF2-40B4-BE49-F238E27FC236}">
                <a16:creationId xmlns:a16="http://schemas.microsoft.com/office/drawing/2014/main" id="{9060BAE7-2B5A-0117-5072-D422DC4D26F3}"/>
              </a:ext>
            </a:extLst>
          </p:cNvPr>
          <p:cNvSpPr txBox="1">
            <a:spLocks noChangeArrowheads="1"/>
          </p:cNvSpPr>
          <p:nvPr/>
        </p:nvSpPr>
        <p:spPr bwMode="auto">
          <a:xfrm>
            <a:off x="1678781" y="4393407"/>
            <a:ext cx="2678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050" baseline="-25000"/>
              <a:t>50</a:t>
            </a:r>
            <a:endParaRPr lang="en-US" altLang="en-US" sz="1050" baseline="-25000"/>
          </a:p>
        </p:txBody>
      </p:sp>
      <p:sp>
        <p:nvSpPr>
          <p:cNvPr id="87085" name="TextBox 27">
            <a:extLst>
              <a:ext uri="{FF2B5EF4-FFF2-40B4-BE49-F238E27FC236}">
                <a16:creationId xmlns:a16="http://schemas.microsoft.com/office/drawing/2014/main" id="{3EA324E5-C11D-F663-A6A8-6A6A2C051A18}"/>
              </a:ext>
            </a:extLst>
          </p:cNvPr>
          <p:cNvSpPr txBox="1">
            <a:spLocks noChangeArrowheads="1"/>
          </p:cNvSpPr>
          <p:nvPr/>
        </p:nvSpPr>
        <p:spPr bwMode="auto">
          <a:xfrm>
            <a:off x="1678781" y="4071938"/>
            <a:ext cx="2678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050" baseline="-25000"/>
              <a:t>88</a:t>
            </a:r>
            <a:endParaRPr lang="en-US" altLang="en-US" sz="1050" baseline="-25000"/>
          </a:p>
        </p:txBody>
      </p:sp>
      <p:sp>
        <p:nvSpPr>
          <p:cNvPr id="87086" name="TextBox 27">
            <a:extLst>
              <a:ext uri="{FF2B5EF4-FFF2-40B4-BE49-F238E27FC236}">
                <a16:creationId xmlns:a16="http://schemas.microsoft.com/office/drawing/2014/main" id="{74549F82-3D6C-190C-3F7C-E596FD398A0A}"/>
              </a:ext>
            </a:extLst>
          </p:cNvPr>
          <p:cNvSpPr txBox="1">
            <a:spLocks noChangeArrowheads="1"/>
          </p:cNvSpPr>
          <p:nvPr/>
        </p:nvSpPr>
        <p:spPr bwMode="auto">
          <a:xfrm>
            <a:off x="1678782" y="4162426"/>
            <a:ext cx="32146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050" baseline="-25000"/>
              <a:t>75</a:t>
            </a:r>
            <a:endParaRPr lang="en-US" altLang="en-US" sz="1050" baseline="-25000"/>
          </a:p>
        </p:txBody>
      </p:sp>
      <p:cxnSp>
        <p:nvCxnSpPr>
          <p:cNvPr id="53" name="Straight Connector 52">
            <a:extLst>
              <a:ext uri="{FF2B5EF4-FFF2-40B4-BE49-F238E27FC236}">
                <a16:creationId xmlns:a16="http://schemas.microsoft.com/office/drawing/2014/main" id="{5EB8A677-0319-5AB5-E2B6-096E13A6EBD2}"/>
              </a:ext>
            </a:extLst>
          </p:cNvPr>
          <p:cNvCxnSpPr/>
          <p:nvPr/>
        </p:nvCxnSpPr>
        <p:spPr bwMode="auto">
          <a:xfrm rot="5400000" flipH="1" flipV="1">
            <a:off x="3624264" y="4482705"/>
            <a:ext cx="822722" cy="1190"/>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7088" name="Freeform 60">
            <a:extLst>
              <a:ext uri="{FF2B5EF4-FFF2-40B4-BE49-F238E27FC236}">
                <a16:creationId xmlns:a16="http://schemas.microsoft.com/office/drawing/2014/main" id="{CC0BD385-1F11-476B-78A2-17BCBBE4714D}"/>
              </a:ext>
            </a:extLst>
          </p:cNvPr>
          <p:cNvSpPr>
            <a:spLocks noChangeArrowheads="1"/>
          </p:cNvSpPr>
          <p:nvPr/>
        </p:nvSpPr>
        <p:spPr bwMode="auto">
          <a:xfrm>
            <a:off x="1891905" y="4081463"/>
            <a:ext cx="2516981" cy="847725"/>
          </a:xfrm>
          <a:custGeom>
            <a:avLst/>
            <a:gdLst>
              <a:gd name="T0" fmla="*/ 0 w 3355943"/>
              <a:gd name="T1" fmla="*/ 1108537 h 1131216"/>
              <a:gd name="T2" fmla="*/ 575185 w 3355943"/>
              <a:gd name="T3" fmla="*/ 554268 h 1131216"/>
              <a:gd name="T4" fmla="*/ 1140920 w 3355943"/>
              <a:gd name="T5" fmla="*/ 277134 h 1131216"/>
              <a:gd name="T6" fmla="*/ 1716105 w 3355943"/>
              <a:gd name="T7" fmla="*/ 138569 h 1131216"/>
              <a:gd name="T8" fmla="*/ 2291265 w 3355943"/>
              <a:gd name="T9" fmla="*/ 64664 h 1131216"/>
              <a:gd name="T10" fmla="*/ 2857022 w 3355943"/>
              <a:gd name="T11" fmla="*/ 27708 h 1131216"/>
              <a:gd name="T12" fmla="*/ 3356743 w 3355943"/>
              <a:gd name="T13" fmla="*/ 0 h 1131216"/>
              <a:gd name="T14" fmla="*/ 0 60000 65536"/>
              <a:gd name="T15" fmla="*/ 0 60000 65536"/>
              <a:gd name="T16" fmla="*/ 0 60000 65536"/>
              <a:gd name="T17" fmla="*/ 0 60000 65536"/>
              <a:gd name="T18" fmla="*/ 0 60000 65536"/>
              <a:gd name="T19" fmla="*/ 0 60000 65536"/>
              <a:gd name="T20" fmla="*/ 0 60000 65536"/>
              <a:gd name="T21" fmla="*/ 0 w 3355943"/>
              <a:gd name="T22" fmla="*/ 0 h 1131216"/>
              <a:gd name="T23" fmla="*/ 3355943 w 3355943"/>
              <a:gd name="T24" fmla="*/ 1131216 h 113121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55943" h="1131216">
                <a:moveTo>
                  <a:pt x="0" y="1131216"/>
                </a:moveTo>
                <a:cubicBezTo>
                  <a:pt x="192464" y="919113"/>
                  <a:pt x="384928" y="707010"/>
                  <a:pt x="575035" y="565608"/>
                </a:cubicBezTo>
                <a:cubicBezTo>
                  <a:pt x="765142" y="424206"/>
                  <a:pt x="950537" y="353505"/>
                  <a:pt x="1140644" y="282804"/>
                </a:cubicBezTo>
                <a:cubicBezTo>
                  <a:pt x="1330751" y="212103"/>
                  <a:pt x="1524001" y="177538"/>
                  <a:pt x="1715679" y="141402"/>
                </a:cubicBezTo>
                <a:cubicBezTo>
                  <a:pt x="1907357" y="105266"/>
                  <a:pt x="2100607" y="84841"/>
                  <a:pt x="2290714" y="65987"/>
                </a:cubicBezTo>
                <a:cubicBezTo>
                  <a:pt x="2480821" y="47133"/>
                  <a:pt x="2856322" y="28280"/>
                  <a:pt x="2856322" y="28280"/>
                </a:cubicBezTo>
                <a:lnTo>
                  <a:pt x="3355943" y="0"/>
                </a:lnTo>
              </a:path>
            </a:pathLst>
          </a:custGeom>
          <a:noFill/>
          <a:ln w="9525"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7089" name="TextBox 27">
            <a:extLst>
              <a:ext uri="{FF2B5EF4-FFF2-40B4-BE49-F238E27FC236}">
                <a16:creationId xmlns:a16="http://schemas.microsoft.com/office/drawing/2014/main" id="{00C7DF28-3912-0C01-6B20-BCEBC39095ED}"/>
              </a:ext>
            </a:extLst>
          </p:cNvPr>
          <p:cNvSpPr txBox="1">
            <a:spLocks noChangeArrowheads="1"/>
          </p:cNvSpPr>
          <p:nvPr/>
        </p:nvSpPr>
        <p:spPr bwMode="auto">
          <a:xfrm flipH="1">
            <a:off x="1303735" y="3964782"/>
            <a:ext cx="32861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050" baseline="-25000"/>
              <a:t>97</a:t>
            </a:r>
            <a:endParaRPr lang="en-US" altLang="en-US" sz="1050" baseline="-25000"/>
          </a:p>
        </p:txBody>
      </p:sp>
      <p:sp>
        <p:nvSpPr>
          <p:cNvPr id="87090" name="TextBox 27">
            <a:extLst>
              <a:ext uri="{FF2B5EF4-FFF2-40B4-BE49-F238E27FC236}">
                <a16:creationId xmlns:a16="http://schemas.microsoft.com/office/drawing/2014/main" id="{3959F556-18F2-8C02-0BE0-7D81108DC13B}"/>
              </a:ext>
            </a:extLst>
          </p:cNvPr>
          <p:cNvSpPr txBox="1">
            <a:spLocks noChangeArrowheads="1"/>
          </p:cNvSpPr>
          <p:nvPr/>
        </p:nvSpPr>
        <p:spPr bwMode="auto">
          <a:xfrm flipH="1">
            <a:off x="1303735" y="4071938"/>
            <a:ext cx="328613"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050" baseline="-25000"/>
              <a:t>94</a:t>
            </a:r>
            <a:endParaRPr lang="en-US" altLang="en-US" sz="1050" baseline="-25000"/>
          </a:p>
        </p:txBody>
      </p:sp>
      <p:cxnSp>
        <p:nvCxnSpPr>
          <p:cNvPr id="87091" name="Straight Arrow Connector 77">
            <a:extLst>
              <a:ext uri="{FF2B5EF4-FFF2-40B4-BE49-F238E27FC236}">
                <a16:creationId xmlns:a16="http://schemas.microsoft.com/office/drawing/2014/main" id="{DAFE1F82-9437-26D8-58B4-CA1ECDF9D61D}"/>
              </a:ext>
            </a:extLst>
          </p:cNvPr>
          <p:cNvCxnSpPr>
            <a:cxnSpLocks noChangeShapeType="1"/>
          </p:cNvCxnSpPr>
          <p:nvPr/>
        </p:nvCxnSpPr>
        <p:spPr bwMode="auto">
          <a:xfrm flipV="1">
            <a:off x="1464469" y="4125517"/>
            <a:ext cx="428625" cy="54769"/>
          </a:xfrm>
          <a:prstGeom prst="straightConnector1">
            <a:avLst/>
          </a:prstGeom>
          <a:noFill/>
          <a:ln w="2540" algn="ctr">
            <a:solidFill>
              <a:schemeClr val="tx1"/>
            </a:solidFill>
            <a:prstDash val="sysDot"/>
            <a:round/>
            <a:headEnd/>
            <a:tailEnd type="arrow" w="sm" len="sm"/>
          </a:ln>
          <a:extLst>
            <a:ext uri="{909E8E84-426E-40DD-AFC4-6F175D3DCCD1}">
              <a14:hiddenFill xmlns:a14="http://schemas.microsoft.com/office/drawing/2010/main">
                <a:noFill/>
              </a14:hiddenFill>
            </a:ext>
          </a:extLst>
        </p:spPr>
      </p:cxnSp>
      <p:cxnSp>
        <p:nvCxnSpPr>
          <p:cNvPr id="87092" name="Straight Arrow Connector 87">
            <a:extLst>
              <a:ext uri="{FF2B5EF4-FFF2-40B4-BE49-F238E27FC236}">
                <a16:creationId xmlns:a16="http://schemas.microsoft.com/office/drawing/2014/main" id="{4CB33C83-FAC5-58F2-4F2E-22FCAC34CDC3}"/>
              </a:ext>
            </a:extLst>
          </p:cNvPr>
          <p:cNvCxnSpPr>
            <a:cxnSpLocks noChangeShapeType="1"/>
            <a:stCxn id="87090" idx="0"/>
          </p:cNvCxnSpPr>
          <p:nvPr/>
        </p:nvCxnSpPr>
        <p:spPr bwMode="auto">
          <a:xfrm>
            <a:off x="1468041" y="4071938"/>
            <a:ext cx="425053" cy="34529"/>
          </a:xfrm>
          <a:prstGeom prst="straightConnector1">
            <a:avLst/>
          </a:prstGeom>
          <a:noFill/>
          <a:ln w="2540" algn="ctr">
            <a:solidFill>
              <a:schemeClr val="tx1"/>
            </a:solidFill>
            <a:prstDash val="sysDot"/>
            <a:round/>
            <a:headEnd/>
            <a:tailEnd type="arrow" w="sm" len="sm"/>
          </a:ln>
          <a:extLst>
            <a:ext uri="{909E8E84-426E-40DD-AFC4-6F175D3DCCD1}">
              <a14:hiddenFill xmlns:a14="http://schemas.microsoft.com/office/drawing/2010/main">
                <a:noFill/>
              </a14:hiddenFill>
            </a:ext>
          </a:extLst>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4" descr="Parchment">
            <a:extLst>
              <a:ext uri="{FF2B5EF4-FFF2-40B4-BE49-F238E27FC236}">
                <a16:creationId xmlns:a16="http://schemas.microsoft.com/office/drawing/2014/main" id="{66D64231-65AF-AE6C-2E29-74434FB22FD4}"/>
              </a:ext>
            </a:extLst>
          </p:cNvPr>
          <p:cNvSpPr>
            <a:spLocks noGrp="1" noChangeArrowheads="1"/>
          </p:cNvSpPr>
          <p:nvPr>
            <p:ph type="title"/>
          </p:nvPr>
        </p:nvSpPr>
        <p:spPr>
          <a:xfrm>
            <a:off x="395536" y="476673"/>
            <a:ext cx="8208912" cy="1291407"/>
          </a:xfrm>
          <a:blipFill dpi="0" rotWithShape="0">
            <a:blip r:embed="rId3"/>
            <a:srcRect/>
            <a:tile tx="0" ty="0" sx="100000" sy="100000" flip="none" algn="tl"/>
          </a:blipFill>
        </p:spPr>
        <p:txBody>
          <a:bodyPr/>
          <a:lstStyle/>
          <a:p>
            <a:pPr eaLnBrk="1" hangingPunct="1"/>
            <a:br>
              <a:rPr lang="sr-Cyrl-CS" altLang="en-US" sz="825" b="1"/>
            </a:br>
            <a:br>
              <a:rPr lang="sr-Cyrl-CS" altLang="en-US" sz="100" b="1"/>
            </a:br>
            <a:r>
              <a:rPr lang="en" altLang="en-US" sz="1500" b="1">
                <a:solidFill>
                  <a:srgbClr val="B68600"/>
                </a:solidFill>
              </a:rPr>
              <a:t>ELIMINATION OF DRUGS </a:t>
            </a:r>
            <a:br>
              <a:rPr lang="sr-Cyrl-CS" altLang="en-US" sz="1500" b="1"/>
            </a:br>
            <a:r>
              <a:rPr lang="en" altLang="en-US" sz="1350">
                <a:solidFill>
                  <a:srgbClr val="B28300"/>
                </a:solidFill>
              </a:rPr>
              <a:t>EQUILIBRIUM STATE</a:t>
            </a:r>
            <a:endParaRPr lang="en-GB" altLang="en-US" sz="1500">
              <a:solidFill>
                <a:srgbClr val="B28300"/>
              </a:solidFill>
            </a:endParaRPr>
          </a:p>
        </p:txBody>
      </p:sp>
      <p:sp>
        <p:nvSpPr>
          <p:cNvPr id="88067" name="Rectangle 3" descr="Parchment">
            <a:extLst>
              <a:ext uri="{FF2B5EF4-FFF2-40B4-BE49-F238E27FC236}">
                <a16:creationId xmlns:a16="http://schemas.microsoft.com/office/drawing/2014/main" id="{5CB888FD-4FC3-48F2-487A-ADB21CA477A2}"/>
              </a:ext>
            </a:extLst>
          </p:cNvPr>
          <p:cNvSpPr>
            <a:spLocks noGrp="1" noChangeArrowheads="1"/>
          </p:cNvSpPr>
          <p:nvPr>
            <p:ph idx="1"/>
          </p:nvPr>
        </p:nvSpPr>
        <p:spPr>
          <a:xfrm>
            <a:off x="395536" y="1714500"/>
            <a:ext cx="8208912" cy="4954860"/>
          </a:xfrm>
          <a:blipFill dpi="0" rotWithShape="0">
            <a:blip r:embed="rId3"/>
            <a:srcRect/>
            <a:tile tx="0" ty="0" sx="100000" sy="100000" flip="none" algn="tl"/>
          </a:blipFill>
        </p:spPr>
        <p:txBody>
          <a:bodyPr>
            <a:normAutofit/>
          </a:bodyPr>
          <a:lstStyle/>
          <a:p>
            <a:pPr eaLnBrk="1" hangingPunct="1">
              <a:buClr>
                <a:srgbClr val="B68600"/>
              </a:buClr>
              <a:buFont typeface="Wingdings" panose="05000000000000000000" pitchFamily="2" charset="2"/>
              <a:buChar char="v"/>
            </a:pPr>
            <a:r>
              <a:rPr lang="en" altLang="en-US" sz="1200" dirty="0"/>
              <a:t>In the case of multiple dose administration, if the dose interval is similar to T </a:t>
            </a:r>
            <a:r>
              <a:rPr lang="en" altLang="en-US" sz="1200" baseline="-25000" dirty="0"/>
              <a:t>1/2 </a:t>
            </a:r>
            <a:r>
              <a:rPr lang="en" altLang="en-US" sz="1200" dirty="0"/>
              <a:t>, upon establishment of the equilibrium state, the amount of drug that is eliminated between two doses is equal to the administered dose of the drug. The concentration of the drug in the blood reaches the maximum values soon after the intake of the drug, then decreases during the dose interval to the minimum (immediately before the administration of the next dose), i.e. varies around the mean, equilibrium concentration.</a:t>
            </a:r>
          </a:p>
          <a:p>
            <a:pPr eaLnBrk="1" hangingPunct="1">
              <a:buClr>
                <a:srgbClr val="B68600"/>
              </a:buClr>
              <a:buFontTx/>
              <a:buNone/>
            </a:pPr>
            <a:endParaRPr lang="sr-Cyrl-CS" altLang="en-US" sz="675" dirty="0"/>
          </a:p>
          <a:p>
            <a:pPr eaLnBrk="1" hangingPunct="1">
              <a:buClr>
                <a:srgbClr val="B68600"/>
              </a:buClr>
              <a:buFont typeface="Wingdings" panose="05000000000000000000" pitchFamily="2" charset="2"/>
              <a:buChar char="v"/>
            </a:pPr>
            <a:r>
              <a:rPr lang="en" altLang="en-US" sz="1200" dirty="0"/>
              <a:t>By correctly selecting the dose and dosing regimen, a constant mean (equilibrium) concentration of the drug in the blood is achieved, with maximum concentrations (peaks) lower than toxic and minimum concentrations that are still effective.</a:t>
            </a:r>
          </a:p>
          <a:p>
            <a:pPr eaLnBrk="1" hangingPunct="1">
              <a:buClr>
                <a:srgbClr val="B68600"/>
              </a:buClr>
              <a:buFont typeface="Wingdings" panose="05000000000000000000" pitchFamily="2" charset="2"/>
              <a:buChar char="v"/>
            </a:pPr>
            <a:endParaRPr lang="sr-Cyrl-CS" altLang="en-US" sz="1200" dirty="0"/>
          </a:p>
          <a:p>
            <a:pPr eaLnBrk="1" hangingPunct="1">
              <a:buClr>
                <a:srgbClr val="B68600"/>
              </a:buClr>
              <a:buFont typeface="Wingdings" panose="05000000000000000000" pitchFamily="2" charset="2"/>
              <a:buChar char="v"/>
            </a:pPr>
            <a:endParaRPr lang="sr-Cyrl-CS" altLang="en-US" sz="1200" dirty="0"/>
          </a:p>
          <a:p>
            <a:pPr eaLnBrk="1" hangingPunct="1">
              <a:buClr>
                <a:srgbClr val="B68600"/>
              </a:buClr>
              <a:buFontTx/>
              <a:buNone/>
            </a:pPr>
            <a:endParaRPr lang="sr-Cyrl-CS" altLang="en-US" sz="1200" dirty="0"/>
          </a:p>
          <a:p>
            <a:pPr eaLnBrk="1" hangingPunct="1">
              <a:buClr>
                <a:srgbClr val="B68600"/>
              </a:buClr>
              <a:buFontTx/>
              <a:buNone/>
            </a:pPr>
            <a:endParaRPr lang="sr-Cyrl-CS" altLang="en-US" sz="1200" dirty="0"/>
          </a:p>
          <a:p>
            <a:pPr eaLnBrk="1" hangingPunct="1">
              <a:buClr>
                <a:srgbClr val="B68600"/>
              </a:buClr>
              <a:buFontTx/>
              <a:buNone/>
            </a:pPr>
            <a:endParaRPr lang="sr-Cyrl-CS" altLang="en-US" sz="1200" dirty="0"/>
          </a:p>
          <a:p>
            <a:pPr eaLnBrk="1" hangingPunct="1">
              <a:buClr>
                <a:srgbClr val="B68600"/>
              </a:buClr>
              <a:buFontTx/>
              <a:buNone/>
            </a:pPr>
            <a:endParaRPr lang="sr-Cyrl-CS" altLang="en-US" sz="1200"/>
          </a:p>
          <a:p>
            <a:pPr eaLnBrk="1" hangingPunct="1">
              <a:buClr>
                <a:srgbClr val="B68600"/>
              </a:buClr>
              <a:buFontTx/>
              <a:buNone/>
            </a:pPr>
            <a:endParaRPr lang="sr-Cyrl-CS" altLang="en-US" sz="1200"/>
          </a:p>
          <a:p>
            <a:pPr eaLnBrk="1" hangingPunct="1">
              <a:buClr>
                <a:srgbClr val="B68600"/>
              </a:buClr>
              <a:buFontTx/>
              <a:buNone/>
            </a:pPr>
            <a:endParaRPr lang="sr-Cyrl-CS" altLang="en-US" sz="1200" dirty="0"/>
          </a:p>
          <a:p>
            <a:pPr eaLnBrk="1" hangingPunct="1">
              <a:buClr>
                <a:srgbClr val="B68600"/>
              </a:buClr>
              <a:buFontTx/>
              <a:buNone/>
            </a:pPr>
            <a:r>
              <a:rPr lang="en" altLang="en-US" sz="1050" dirty="0"/>
              <a:t>      </a:t>
            </a:r>
          </a:p>
          <a:p>
            <a:pPr eaLnBrk="1" hangingPunct="1">
              <a:buClr>
                <a:srgbClr val="B68600"/>
              </a:buClr>
              <a:buFontTx/>
              <a:buNone/>
            </a:pPr>
            <a:r>
              <a:rPr lang="en" altLang="en-US" sz="1050" dirty="0"/>
              <a:t>Graph 2 : Establishment of steady state with continuous intravenous infusion and with multiple doses</a:t>
            </a:r>
          </a:p>
          <a:p>
            <a:pPr eaLnBrk="1" hangingPunct="1">
              <a:buClr>
                <a:srgbClr val="B68600"/>
              </a:buClr>
              <a:buFontTx/>
              <a:buNone/>
            </a:pPr>
            <a:r>
              <a:rPr lang="en" altLang="en-US" sz="1050" dirty="0"/>
              <a:t>oral administration of the drug</a:t>
            </a:r>
          </a:p>
        </p:txBody>
      </p:sp>
      <p:cxnSp>
        <p:nvCxnSpPr>
          <p:cNvPr id="88068" name="Straight Arrow Connector 12">
            <a:extLst>
              <a:ext uri="{FF2B5EF4-FFF2-40B4-BE49-F238E27FC236}">
                <a16:creationId xmlns:a16="http://schemas.microsoft.com/office/drawing/2014/main" id="{74B315AC-BA59-B281-91B9-9BE5589DD7F1}"/>
              </a:ext>
            </a:extLst>
          </p:cNvPr>
          <p:cNvCxnSpPr>
            <a:cxnSpLocks noChangeShapeType="1"/>
          </p:cNvCxnSpPr>
          <p:nvPr/>
        </p:nvCxnSpPr>
        <p:spPr bwMode="auto">
          <a:xfrm rot="5400000" flipH="1" flipV="1">
            <a:off x="1222178" y="4259463"/>
            <a:ext cx="1340644" cy="119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88069" name="Straight Arrow Connector 13">
            <a:extLst>
              <a:ext uri="{FF2B5EF4-FFF2-40B4-BE49-F238E27FC236}">
                <a16:creationId xmlns:a16="http://schemas.microsoft.com/office/drawing/2014/main" id="{634C377C-1830-C672-5864-E6E17F96A6D9}"/>
              </a:ext>
            </a:extLst>
          </p:cNvPr>
          <p:cNvCxnSpPr>
            <a:cxnSpLocks noChangeShapeType="1"/>
          </p:cNvCxnSpPr>
          <p:nvPr/>
        </p:nvCxnSpPr>
        <p:spPr bwMode="auto">
          <a:xfrm>
            <a:off x="1893094" y="4929188"/>
            <a:ext cx="3911204" cy="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9" name="Straight Connector 18">
            <a:extLst>
              <a:ext uri="{FF2B5EF4-FFF2-40B4-BE49-F238E27FC236}">
                <a16:creationId xmlns:a16="http://schemas.microsoft.com/office/drawing/2014/main" id="{5588A8A1-C7B7-D39A-96C0-EFFD5E696C7F}"/>
              </a:ext>
            </a:extLst>
          </p:cNvPr>
          <p:cNvCxnSpPr/>
          <p:nvPr/>
        </p:nvCxnSpPr>
        <p:spPr bwMode="auto">
          <a:xfrm>
            <a:off x="1893094" y="4714875"/>
            <a:ext cx="3857625" cy="1191"/>
          </a:xfrm>
          <a:prstGeom prst="line">
            <a:avLst/>
          </a:prstGeom>
          <a:noFill/>
          <a:ln w="3175" cap="flat" cmpd="sng" algn="ctr">
            <a:solidFill>
              <a:schemeClr val="bg1">
                <a:lumMod val="65000"/>
              </a:schemeClr>
            </a:solidFill>
            <a:prstDash val="sysDash"/>
            <a:round/>
            <a:headEnd type="none" w="med" len="med"/>
            <a:tailEnd type="none" w="med" len="med"/>
          </a:ln>
          <a:effectLst/>
        </p:spPr>
      </p:cxnSp>
      <p:sp>
        <p:nvSpPr>
          <p:cNvPr id="88071" name="Freeform 19">
            <a:extLst>
              <a:ext uri="{FF2B5EF4-FFF2-40B4-BE49-F238E27FC236}">
                <a16:creationId xmlns:a16="http://schemas.microsoft.com/office/drawing/2014/main" id="{34B15AAE-862E-A118-61E2-CE79003EBC0E}"/>
              </a:ext>
            </a:extLst>
          </p:cNvPr>
          <p:cNvSpPr>
            <a:spLocks noChangeArrowheads="1"/>
          </p:cNvSpPr>
          <p:nvPr/>
        </p:nvSpPr>
        <p:spPr bwMode="auto">
          <a:xfrm>
            <a:off x="1899049" y="4232672"/>
            <a:ext cx="154781" cy="703659"/>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cxnSp>
        <p:nvCxnSpPr>
          <p:cNvPr id="23" name="Straight Connector 22">
            <a:extLst>
              <a:ext uri="{FF2B5EF4-FFF2-40B4-BE49-F238E27FC236}">
                <a16:creationId xmlns:a16="http://schemas.microsoft.com/office/drawing/2014/main" id="{EBF05C36-D161-024C-981F-CA9FC4040460}"/>
              </a:ext>
            </a:extLst>
          </p:cNvPr>
          <p:cNvCxnSpPr/>
          <p:nvPr/>
        </p:nvCxnSpPr>
        <p:spPr bwMode="auto">
          <a:xfrm>
            <a:off x="1893094" y="4446985"/>
            <a:ext cx="3857625" cy="0"/>
          </a:xfrm>
          <a:prstGeom prst="line">
            <a:avLst/>
          </a:prstGeom>
          <a:noFill/>
          <a:ln w="19050" cap="flat" cmpd="sng" algn="ctr">
            <a:solidFill>
              <a:schemeClr val="bg1">
                <a:lumMod val="65000"/>
              </a:schemeClr>
            </a:solidFill>
            <a:prstDash val="lgDash"/>
            <a:round/>
            <a:headEnd type="none" w="med" len="med"/>
            <a:tailEnd type="none" w="med" len="med"/>
          </a:ln>
          <a:effectLst/>
        </p:spPr>
      </p:cxnSp>
      <p:cxnSp>
        <p:nvCxnSpPr>
          <p:cNvPr id="24" name="Straight Connector 23">
            <a:extLst>
              <a:ext uri="{FF2B5EF4-FFF2-40B4-BE49-F238E27FC236}">
                <a16:creationId xmlns:a16="http://schemas.microsoft.com/office/drawing/2014/main" id="{052A200C-1844-5049-ECF5-2125BE135AEE}"/>
              </a:ext>
            </a:extLst>
          </p:cNvPr>
          <p:cNvCxnSpPr/>
          <p:nvPr/>
        </p:nvCxnSpPr>
        <p:spPr bwMode="auto">
          <a:xfrm>
            <a:off x="1893094" y="4071938"/>
            <a:ext cx="3857625" cy="0"/>
          </a:xfrm>
          <a:prstGeom prst="line">
            <a:avLst/>
          </a:prstGeom>
          <a:noFill/>
          <a:ln w="19050" cap="flat" cmpd="sng" algn="ctr">
            <a:solidFill>
              <a:schemeClr val="accent3">
                <a:lumMod val="50000"/>
              </a:schemeClr>
            </a:solidFill>
            <a:prstDash val="sysDash"/>
            <a:round/>
            <a:headEnd type="none" w="med" len="med"/>
            <a:tailEnd type="none" w="med" len="med"/>
          </a:ln>
          <a:effectLst/>
        </p:spPr>
      </p:cxnSp>
      <p:cxnSp>
        <p:nvCxnSpPr>
          <p:cNvPr id="26" name="Straight Connector 25">
            <a:extLst>
              <a:ext uri="{FF2B5EF4-FFF2-40B4-BE49-F238E27FC236}">
                <a16:creationId xmlns:a16="http://schemas.microsoft.com/office/drawing/2014/main" id="{4EE3544C-C570-9498-B118-117518284A3D}"/>
              </a:ext>
            </a:extLst>
          </p:cNvPr>
          <p:cNvCxnSpPr/>
          <p:nvPr/>
        </p:nvCxnSpPr>
        <p:spPr bwMode="auto">
          <a:xfrm>
            <a:off x="1893095" y="3696892"/>
            <a:ext cx="3804047" cy="1190"/>
          </a:xfrm>
          <a:prstGeom prst="line">
            <a:avLst/>
          </a:prstGeom>
          <a:noFill/>
          <a:ln w="19050" cap="flat" cmpd="sng" algn="ctr">
            <a:solidFill>
              <a:schemeClr val="bg1">
                <a:lumMod val="65000"/>
              </a:schemeClr>
            </a:solidFill>
            <a:prstDash val="lgDash"/>
            <a:round/>
            <a:headEnd type="none" w="med" len="med"/>
            <a:tailEnd type="none" w="med" len="med"/>
          </a:ln>
          <a:effectLst/>
        </p:spPr>
      </p:cxnSp>
      <p:sp>
        <p:nvSpPr>
          <p:cNvPr id="88075" name="Freeform 27">
            <a:extLst>
              <a:ext uri="{FF2B5EF4-FFF2-40B4-BE49-F238E27FC236}">
                <a16:creationId xmlns:a16="http://schemas.microsoft.com/office/drawing/2014/main" id="{F32AE77F-4F16-2319-D54D-D079B0337A47}"/>
              </a:ext>
            </a:extLst>
          </p:cNvPr>
          <p:cNvSpPr>
            <a:spLocks noChangeArrowheads="1"/>
          </p:cNvSpPr>
          <p:nvPr/>
        </p:nvSpPr>
        <p:spPr bwMode="auto">
          <a:xfrm>
            <a:off x="1906191" y="4082655"/>
            <a:ext cx="127397" cy="853678"/>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8076" name="Freeform 31">
            <a:extLst>
              <a:ext uri="{FF2B5EF4-FFF2-40B4-BE49-F238E27FC236}">
                <a16:creationId xmlns:a16="http://schemas.microsoft.com/office/drawing/2014/main" id="{80E0098B-ED94-3CCB-846A-9F5C3DBC1C54}"/>
              </a:ext>
            </a:extLst>
          </p:cNvPr>
          <p:cNvSpPr>
            <a:spLocks noChangeArrowheads="1"/>
          </p:cNvSpPr>
          <p:nvPr/>
        </p:nvSpPr>
        <p:spPr bwMode="auto">
          <a:xfrm>
            <a:off x="1906191" y="4045744"/>
            <a:ext cx="1209675" cy="890588"/>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8077" name="Freeform 14">
            <a:extLst>
              <a:ext uri="{FF2B5EF4-FFF2-40B4-BE49-F238E27FC236}">
                <a16:creationId xmlns:a16="http://schemas.microsoft.com/office/drawing/2014/main" id="{E81226DD-5605-9BFB-D6C6-A885F242387A}"/>
              </a:ext>
            </a:extLst>
          </p:cNvPr>
          <p:cNvSpPr>
            <a:spLocks noChangeArrowheads="1"/>
          </p:cNvSpPr>
          <p:nvPr/>
        </p:nvSpPr>
        <p:spPr bwMode="auto">
          <a:xfrm>
            <a:off x="1899047" y="4044554"/>
            <a:ext cx="1089422" cy="884634"/>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cxnSp>
        <p:nvCxnSpPr>
          <p:cNvPr id="88078" name="Straight Connector 16">
            <a:extLst>
              <a:ext uri="{FF2B5EF4-FFF2-40B4-BE49-F238E27FC236}">
                <a16:creationId xmlns:a16="http://schemas.microsoft.com/office/drawing/2014/main" id="{5910F19F-08D4-AAB7-8F06-F8155E5E9EE1}"/>
              </a:ext>
            </a:extLst>
          </p:cNvPr>
          <p:cNvCxnSpPr>
            <a:cxnSpLocks noChangeShapeType="1"/>
          </p:cNvCxnSpPr>
          <p:nvPr/>
        </p:nvCxnSpPr>
        <p:spPr bwMode="auto">
          <a:xfrm>
            <a:off x="1893094"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79" name="Straight Connector 19">
            <a:extLst>
              <a:ext uri="{FF2B5EF4-FFF2-40B4-BE49-F238E27FC236}">
                <a16:creationId xmlns:a16="http://schemas.microsoft.com/office/drawing/2014/main" id="{E339D89F-DC53-C0FC-3FAD-3215DA308CA6}"/>
              </a:ext>
            </a:extLst>
          </p:cNvPr>
          <p:cNvCxnSpPr>
            <a:cxnSpLocks noChangeShapeType="1"/>
          </p:cNvCxnSpPr>
          <p:nvPr/>
        </p:nvCxnSpPr>
        <p:spPr bwMode="auto">
          <a:xfrm>
            <a:off x="2321719"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0" name="Straight Connector 20">
            <a:extLst>
              <a:ext uri="{FF2B5EF4-FFF2-40B4-BE49-F238E27FC236}">
                <a16:creationId xmlns:a16="http://schemas.microsoft.com/office/drawing/2014/main" id="{889B3FF4-ED79-61AA-1CEE-694156BEE20D}"/>
              </a:ext>
            </a:extLst>
          </p:cNvPr>
          <p:cNvCxnSpPr>
            <a:cxnSpLocks noChangeShapeType="1"/>
          </p:cNvCxnSpPr>
          <p:nvPr/>
        </p:nvCxnSpPr>
        <p:spPr bwMode="auto">
          <a:xfrm>
            <a:off x="2750344"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1" name="Straight Connector 21">
            <a:extLst>
              <a:ext uri="{FF2B5EF4-FFF2-40B4-BE49-F238E27FC236}">
                <a16:creationId xmlns:a16="http://schemas.microsoft.com/office/drawing/2014/main" id="{B6FAE32F-F23A-0A9D-8A6C-F975CFEA79EA}"/>
              </a:ext>
            </a:extLst>
          </p:cNvPr>
          <p:cNvCxnSpPr>
            <a:cxnSpLocks noChangeShapeType="1"/>
          </p:cNvCxnSpPr>
          <p:nvPr/>
        </p:nvCxnSpPr>
        <p:spPr bwMode="auto">
          <a:xfrm>
            <a:off x="3178969"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2" name="Straight Connector 26">
            <a:extLst>
              <a:ext uri="{FF2B5EF4-FFF2-40B4-BE49-F238E27FC236}">
                <a16:creationId xmlns:a16="http://schemas.microsoft.com/office/drawing/2014/main" id="{606F12F6-BF99-F429-EEA9-A138E405FF05}"/>
              </a:ext>
            </a:extLst>
          </p:cNvPr>
          <p:cNvCxnSpPr>
            <a:cxnSpLocks noChangeShapeType="1"/>
          </p:cNvCxnSpPr>
          <p:nvPr/>
        </p:nvCxnSpPr>
        <p:spPr bwMode="auto">
          <a:xfrm>
            <a:off x="3607594"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3" name="Straight Connector 27">
            <a:extLst>
              <a:ext uri="{FF2B5EF4-FFF2-40B4-BE49-F238E27FC236}">
                <a16:creationId xmlns:a16="http://schemas.microsoft.com/office/drawing/2014/main" id="{D6E10022-BCAF-CD27-6391-16D225039BC3}"/>
              </a:ext>
            </a:extLst>
          </p:cNvPr>
          <p:cNvCxnSpPr>
            <a:cxnSpLocks noChangeShapeType="1"/>
          </p:cNvCxnSpPr>
          <p:nvPr/>
        </p:nvCxnSpPr>
        <p:spPr bwMode="auto">
          <a:xfrm>
            <a:off x="4036219" y="4929188"/>
            <a:ext cx="428625" cy="1191"/>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29" name="Straight Connector 28">
            <a:extLst>
              <a:ext uri="{FF2B5EF4-FFF2-40B4-BE49-F238E27FC236}">
                <a16:creationId xmlns:a16="http://schemas.microsoft.com/office/drawing/2014/main" id="{0BD02083-5DB9-54F1-9629-F3A2E07C4CF8}"/>
              </a:ext>
            </a:extLst>
          </p:cNvPr>
          <p:cNvCxnSpPr/>
          <p:nvPr/>
        </p:nvCxnSpPr>
        <p:spPr bwMode="auto">
          <a:xfrm rot="5400000">
            <a:off x="2427685" y="4607720"/>
            <a:ext cx="644129" cy="119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88085" name="Straight Connector 29">
            <a:extLst>
              <a:ext uri="{FF2B5EF4-FFF2-40B4-BE49-F238E27FC236}">
                <a16:creationId xmlns:a16="http://schemas.microsoft.com/office/drawing/2014/main" id="{6069D87C-478C-A6FF-790E-D70E71956A28}"/>
              </a:ext>
            </a:extLst>
          </p:cNvPr>
          <p:cNvCxnSpPr>
            <a:cxnSpLocks noChangeShapeType="1"/>
          </p:cNvCxnSpPr>
          <p:nvPr/>
        </p:nvCxnSpPr>
        <p:spPr bwMode="auto">
          <a:xfrm rot="5400000">
            <a:off x="2268142"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6" name="Straight Connector 34">
            <a:extLst>
              <a:ext uri="{FF2B5EF4-FFF2-40B4-BE49-F238E27FC236}">
                <a16:creationId xmlns:a16="http://schemas.microsoft.com/office/drawing/2014/main" id="{E3B0E266-86EA-3B5E-0A0E-2A8E09AC67C2}"/>
              </a:ext>
            </a:extLst>
          </p:cNvPr>
          <p:cNvCxnSpPr>
            <a:cxnSpLocks noChangeShapeType="1"/>
          </p:cNvCxnSpPr>
          <p:nvPr/>
        </p:nvCxnSpPr>
        <p:spPr bwMode="auto">
          <a:xfrm rot="5400000">
            <a:off x="2696767"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7" name="Straight Connector 35">
            <a:extLst>
              <a:ext uri="{FF2B5EF4-FFF2-40B4-BE49-F238E27FC236}">
                <a16:creationId xmlns:a16="http://schemas.microsoft.com/office/drawing/2014/main" id="{6E956629-01C3-C6A0-42E3-09D8CCF4C02B}"/>
              </a:ext>
            </a:extLst>
          </p:cNvPr>
          <p:cNvCxnSpPr>
            <a:cxnSpLocks noChangeShapeType="1"/>
          </p:cNvCxnSpPr>
          <p:nvPr/>
        </p:nvCxnSpPr>
        <p:spPr bwMode="auto">
          <a:xfrm rot="5400000">
            <a:off x="3125392"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8" name="Straight Connector 36">
            <a:extLst>
              <a:ext uri="{FF2B5EF4-FFF2-40B4-BE49-F238E27FC236}">
                <a16:creationId xmlns:a16="http://schemas.microsoft.com/office/drawing/2014/main" id="{E120E660-52B4-512A-2F56-B81ADF9FE3D4}"/>
              </a:ext>
            </a:extLst>
          </p:cNvPr>
          <p:cNvCxnSpPr>
            <a:cxnSpLocks noChangeShapeType="1"/>
          </p:cNvCxnSpPr>
          <p:nvPr/>
        </p:nvCxnSpPr>
        <p:spPr bwMode="auto">
          <a:xfrm rot="5400000">
            <a:off x="3554017"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89" name="Straight Connector 37">
            <a:extLst>
              <a:ext uri="{FF2B5EF4-FFF2-40B4-BE49-F238E27FC236}">
                <a16:creationId xmlns:a16="http://schemas.microsoft.com/office/drawing/2014/main" id="{4712A211-B836-8B4B-965D-756EF863BC14}"/>
              </a:ext>
            </a:extLst>
          </p:cNvPr>
          <p:cNvCxnSpPr>
            <a:cxnSpLocks noChangeShapeType="1"/>
          </p:cNvCxnSpPr>
          <p:nvPr/>
        </p:nvCxnSpPr>
        <p:spPr bwMode="auto">
          <a:xfrm rot="5400000">
            <a:off x="3982642"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88090" name="Straight Connector 38">
            <a:extLst>
              <a:ext uri="{FF2B5EF4-FFF2-40B4-BE49-F238E27FC236}">
                <a16:creationId xmlns:a16="http://schemas.microsoft.com/office/drawing/2014/main" id="{96B9D716-82CE-BF0C-E488-BEAC41BA4B16}"/>
              </a:ext>
            </a:extLst>
          </p:cNvPr>
          <p:cNvCxnSpPr>
            <a:cxnSpLocks noChangeShapeType="1"/>
          </p:cNvCxnSpPr>
          <p:nvPr/>
        </p:nvCxnSpPr>
        <p:spPr bwMode="auto">
          <a:xfrm rot="5400000">
            <a:off x="4411267" y="4982766"/>
            <a:ext cx="107156" cy="0"/>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cxnSp>
        <p:nvCxnSpPr>
          <p:cNvPr id="41" name="Straight Connector 40">
            <a:extLst>
              <a:ext uri="{FF2B5EF4-FFF2-40B4-BE49-F238E27FC236}">
                <a16:creationId xmlns:a16="http://schemas.microsoft.com/office/drawing/2014/main" id="{0E8B3238-3AC7-607A-B2C6-589F2CFBE1E8}"/>
              </a:ext>
            </a:extLst>
          </p:cNvPr>
          <p:cNvCxnSpPr/>
          <p:nvPr/>
        </p:nvCxnSpPr>
        <p:spPr bwMode="auto">
          <a:xfrm rot="5400000" flipH="1" flipV="1">
            <a:off x="2777729" y="4579145"/>
            <a:ext cx="801291" cy="119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2" name="Straight Connector 41">
            <a:extLst>
              <a:ext uri="{FF2B5EF4-FFF2-40B4-BE49-F238E27FC236}">
                <a16:creationId xmlns:a16="http://schemas.microsoft.com/office/drawing/2014/main" id="{47E75B8B-3053-3958-5AEF-89DD35BA4821}"/>
              </a:ext>
            </a:extLst>
          </p:cNvPr>
          <p:cNvCxnSpPr/>
          <p:nvPr/>
        </p:nvCxnSpPr>
        <p:spPr bwMode="auto">
          <a:xfrm rot="16200000" flipV="1">
            <a:off x="3203973" y="4529138"/>
            <a:ext cx="807244" cy="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3" name="Straight Connector 42">
            <a:extLst>
              <a:ext uri="{FF2B5EF4-FFF2-40B4-BE49-F238E27FC236}">
                <a16:creationId xmlns:a16="http://schemas.microsoft.com/office/drawing/2014/main" id="{8A7A0479-E7B2-C69F-F61A-DA0A2486A5E2}"/>
              </a:ext>
            </a:extLst>
          </p:cNvPr>
          <p:cNvCxnSpPr/>
          <p:nvPr/>
        </p:nvCxnSpPr>
        <p:spPr bwMode="auto">
          <a:xfrm rot="5400000" flipH="1" flipV="1">
            <a:off x="3982047" y="4951216"/>
            <a:ext cx="107156" cy="1190"/>
          </a:xfrm>
          <a:prstGeom prst="line">
            <a:avLst/>
          </a:prstGeom>
          <a:noFill/>
          <a:ln w="9525" cap="flat" cmpd="sng" algn="ctr">
            <a:solidFill>
              <a:schemeClr val="bg1">
                <a:lumMod val="65000"/>
              </a:schemeClr>
            </a:solidFill>
            <a:prstDash val="sysDash"/>
            <a:round/>
            <a:headEnd type="none" w="med" len="med"/>
            <a:tailEnd type="none" w="med" len="med"/>
          </a:ln>
          <a:effectLst/>
        </p:spPr>
      </p:cxnSp>
      <p:cxnSp>
        <p:nvCxnSpPr>
          <p:cNvPr id="45" name="Straight Connector 44">
            <a:extLst>
              <a:ext uri="{FF2B5EF4-FFF2-40B4-BE49-F238E27FC236}">
                <a16:creationId xmlns:a16="http://schemas.microsoft.com/office/drawing/2014/main" id="{2E69300C-BB2C-2045-9E3A-4FA402521955}"/>
              </a:ext>
            </a:extLst>
          </p:cNvPr>
          <p:cNvCxnSpPr/>
          <p:nvPr/>
        </p:nvCxnSpPr>
        <p:spPr bwMode="auto">
          <a:xfrm rot="5400000" flipH="1" flipV="1">
            <a:off x="2108598" y="4713685"/>
            <a:ext cx="427435" cy="1191"/>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8095" name="Freeform 71">
            <a:extLst>
              <a:ext uri="{FF2B5EF4-FFF2-40B4-BE49-F238E27FC236}">
                <a16:creationId xmlns:a16="http://schemas.microsoft.com/office/drawing/2014/main" id="{EF59CF64-6889-700D-8174-C3DBD5E762D4}"/>
              </a:ext>
            </a:extLst>
          </p:cNvPr>
          <p:cNvSpPr>
            <a:spLocks noChangeArrowheads="1"/>
          </p:cNvSpPr>
          <p:nvPr/>
        </p:nvSpPr>
        <p:spPr bwMode="auto">
          <a:xfrm>
            <a:off x="1899047" y="4040983"/>
            <a:ext cx="856059" cy="888206"/>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8096" name="Freeform 72">
            <a:extLst>
              <a:ext uri="{FF2B5EF4-FFF2-40B4-BE49-F238E27FC236}">
                <a16:creationId xmlns:a16="http://schemas.microsoft.com/office/drawing/2014/main" id="{5F7FE545-9A38-944D-A6F0-9D892444794A}"/>
              </a:ext>
            </a:extLst>
          </p:cNvPr>
          <p:cNvSpPr>
            <a:spLocks noChangeArrowheads="1"/>
          </p:cNvSpPr>
          <p:nvPr/>
        </p:nvSpPr>
        <p:spPr bwMode="auto">
          <a:xfrm>
            <a:off x="1891905" y="4088608"/>
            <a:ext cx="191690" cy="840581"/>
          </a:xfrm>
          <a:custGeom>
            <a:avLst/>
            <a:gdLst>
              <a:gd name="T0" fmla="*/ 0 w 254524"/>
              <a:gd name="T1" fmla="*/ 1096689 h 1121790"/>
              <a:gd name="T2" fmla="*/ 104620 w 254524"/>
              <a:gd name="T3" fmla="*/ 193533 h 1121790"/>
              <a:gd name="T4" fmla="*/ 282474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sp>
        <p:nvSpPr>
          <p:cNvPr id="88097" name="TextBox 27">
            <a:extLst>
              <a:ext uri="{FF2B5EF4-FFF2-40B4-BE49-F238E27FC236}">
                <a16:creationId xmlns:a16="http://schemas.microsoft.com/office/drawing/2014/main" id="{1C796540-622F-BEDF-3839-FBCEC12C8877}"/>
              </a:ext>
            </a:extLst>
          </p:cNvPr>
          <p:cNvSpPr txBox="1">
            <a:spLocks noChangeArrowheads="1"/>
          </p:cNvSpPr>
          <p:nvPr/>
        </p:nvSpPr>
        <p:spPr bwMode="auto">
          <a:xfrm>
            <a:off x="2160985" y="5036345"/>
            <a:ext cx="42862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1 T </a:t>
            </a:r>
            <a:r>
              <a:rPr lang="en" altLang="en-US" sz="900" baseline="-25000"/>
              <a:t>1/2</a:t>
            </a:r>
            <a:endParaRPr lang="en-US" altLang="en-US" sz="900" baseline="-25000"/>
          </a:p>
        </p:txBody>
      </p:sp>
      <p:sp>
        <p:nvSpPr>
          <p:cNvPr id="88098" name="TextBox 27">
            <a:extLst>
              <a:ext uri="{FF2B5EF4-FFF2-40B4-BE49-F238E27FC236}">
                <a16:creationId xmlns:a16="http://schemas.microsoft.com/office/drawing/2014/main" id="{8D35AA8F-B618-8F74-B25E-D14A0429890D}"/>
              </a:ext>
            </a:extLst>
          </p:cNvPr>
          <p:cNvSpPr txBox="1">
            <a:spLocks noChangeArrowheads="1"/>
          </p:cNvSpPr>
          <p:nvPr/>
        </p:nvSpPr>
        <p:spPr bwMode="auto">
          <a:xfrm>
            <a:off x="2589611" y="5036345"/>
            <a:ext cx="421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2 T </a:t>
            </a:r>
            <a:r>
              <a:rPr lang="en" altLang="en-US" sz="900" baseline="-25000"/>
              <a:t>1/2</a:t>
            </a:r>
            <a:endParaRPr lang="en-US" altLang="en-US" sz="900" baseline="-25000"/>
          </a:p>
        </p:txBody>
      </p:sp>
      <p:sp>
        <p:nvSpPr>
          <p:cNvPr id="88099" name="TextBox 27">
            <a:extLst>
              <a:ext uri="{FF2B5EF4-FFF2-40B4-BE49-F238E27FC236}">
                <a16:creationId xmlns:a16="http://schemas.microsoft.com/office/drawing/2014/main" id="{F27609D0-8017-535D-9E59-60E2ADE91B72}"/>
              </a:ext>
            </a:extLst>
          </p:cNvPr>
          <p:cNvSpPr txBox="1">
            <a:spLocks noChangeArrowheads="1"/>
          </p:cNvSpPr>
          <p:nvPr/>
        </p:nvSpPr>
        <p:spPr bwMode="auto">
          <a:xfrm>
            <a:off x="3018236" y="5036345"/>
            <a:ext cx="46791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3 T </a:t>
            </a:r>
            <a:r>
              <a:rPr lang="en" altLang="en-US" sz="900" baseline="-25000"/>
              <a:t>1/2</a:t>
            </a:r>
            <a:endParaRPr lang="en-US" altLang="en-US" sz="900" baseline="-25000"/>
          </a:p>
        </p:txBody>
      </p:sp>
      <p:sp>
        <p:nvSpPr>
          <p:cNvPr id="88100" name="TextBox 27">
            <a:extLst>
              <a:ext uri="{FF2B5EF4-FFF2-40B4-BE49-F238E27FC236}">
                <a16:creationId xmlns:a16="http://schemas.microsoft.com/office/drawing/2014/main" id="{92093987-DBD8-C0A7-6D12-CCC817A95EE1}"/>
              </a:ext>
            </a:extLst>
          </p:cNvPr>
          <p:cNvSpPr txBox="1">
            <a:spLocks noChangeArrowheads="1"/>
          </p:cNvSpPr>
          <p:nvPr/>
        </p:nvSpPr>
        <p:spPr bwMode="auto">
          <a:xfrm>
            <a:off x="3446860" y="5036345"/>
            <a:ext cx="42862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4 T </a:t>
            </a:r>
            <a:r>
              <a:rPr lang="en" altLang="en-US" sz="900" baseline="-25000"/>
              <a:t>1/2</a:t>
            </a:r>
            <a:endParaRPr lang="en-US" altLang="en-US" sz="900" baseline="-25000"/>
          </a:p>
        </p:txBody>
      </p:sp>
      <p:sp>
        <p:nvSpPr>
          <p:cNvPr id="88101" name="TextBox 27">
            <a:extLst>
              <a:ext uri="{FF2B5EF4-FFF2-40B4-BE49-F238E27FC236}">
                <a16:creationId xmlns:a16="http://schemas.microsoft.com/office/drawing/2014/main" id="{1CB6EDE1-B5BC-DCA0-F3CB-8778C36D2A52}"/>
              </a:ext>
            </a:extLst>
          </p:cNvPr>
          <p:cNvSpPr txBox="1">
            <a:spLocks noChangeArrowheads="1"/>
          </p:cNvSpPr>
          <p:nvPr/>
        </p:nvSpPr>
        <p:spPr bwMode="auto">
          <a:xfrm>
            <a:off x="3875486" y="5036345"/>
            <a:ext cx="507206"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5 T </a:t>
            </a:r>
            <a:r>
              <a:rPr lang="en" altLang="en-US" sz="900" baseline="-25000"/>
              <a:t>1/2</a:t>
            </a:r>
            <a:endParaRPr lang="en-US" altLang="en-US" sz="900" baseline="-25000"/>
          </a:p>
        </p:txBody>
      </p:sp>
      <p:sp>
        <p:nvSpPr>
          <p:cNvPr id="88102" name="TextBox 27">
            <a:extLst>
              <a:ext uri="{FF2B5EF4-FFF2-40B4-BE49-F238E27FC236}">
                <a16:creationId xmlns:a16="http://schemas.microsoft.com/office/drawing/2014/main" id="{47E2F4E0-185A-8CF2-8CE0-605740B3719B}"/>
              </a:ext>
            </a:extLst>
          </p:cNvPr>
          <p:cNvSpPr txBox="1">
            <a:spLocks noChangeArrowheads="1"/>
          </p:cNvSpPr>
          <p:nvPr/>
        </p:nvSpPr>
        <p:spPr bwMode="auto">
          <a:xfrm>
            <a:off x="4304111" y="5036345"/>
            <a:ext cx="48220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6 T </a:t>
            </a:r>
            <a:r>
              <a:rPr lang="en" altLang="en-US" sz="900" baseline="-25000"/>
              <a:t>1/2</a:t>
            </a:r>
            <a:endParaRPr lang="en-US" altLang="en-US" sz="900" baseline="-25000"/>
          </a:p>
        </p:txBody>
      </p:sp>
      <p:sp>
        <p:nvSpPr>
          <p:cNvPr id="88103" name="TextBox 27">
            <a:extLst>
              <a:ext uri="{FF2B5EF4-FFF2-40B4-BE49-F238E27FC236}">
                <a16:creationId xmlns:a16="http://schemas.microsoft.com/office/drawing/2014/main" id="{B58B1B40-7A75-54FA-F9E6-0FA23BB59C02}"/>
              </a:ext>
            </a:extLst>
          </p:cNvPr>
          <p:cNvSpPr txBox="1">
            <a:spLocks noChangeArrowheads="1"/>
          </p:cNvSpPr>
          <p:nvPr/>
        </p:nvSpPr>
        <p:spPr bwMode="auto">
          <a:xfrm>
            <a:off x="1410891" y="3375423"/>
            <a:ext cx="380404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a:t>drug concentration</a:t>
            </a:r>
            <a:endParaRPr lang="en-US" altLang="en-US" sz="1050" baseline="-25000"/>
          </a:p>
        </p:txBody>
      </p:sp>
      <p:sp>
        <p:nvSpPr>
          <p:cNvPr id="88104" name="TextBox 27">
            <a:extLst>
              <a:ext uri="{FF2B5EF4-FFF2-40B4-BE49-F238E27FC236}">
                <a16:creationId xmlns:a16="http://schemas.microsoft.com/office/drawing/2014/main" id="{924596BB-4857-B5B7-E712-043C31F81EDE}"/>
              </a:ext>
            </a:extLst>
          </p:cNvPr>
          <p:cNvSpPr txBox="1">
            <a:spLocks noChangeArrowheads="1"/>
          </p:cNvSpPr>
          <p:nvPr/>
        </p:nvSpPr>
        <p:spPr bwMode="auto">
          <a:xfrm>
            <a:off x="5697141" y="4929187"/>
            <a:ext cx="47505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650" baseline="-25000"/>
              <a:t>t (h)</a:t>
            </a:r>
            <a:endParaRPr lang="en-US" altLang="en-US" sz="1650" baseline="-25000"/>
          </a:p>
        </p:txBody>
      </p:sp>
      <p:sp>
        <p:nvSpPr>
          <p:cNvPr id="88105" name="TextBox 27">
            <a:extLst>
              <a:ext uri="{FF2B5EF4-FFF2-40B4-BE49-F238E27FC236}">
                <a16:creationId xmlns:a16="http://schemas.microsoft.com/office/drawing/2014/main" id="{1FBD6361-10D1-77F2-6ACC-F83A12DE6C18}"/>
              </a:ext>
            </a:extLst>
          </p:cNvPr>
          <p:cNvSpPr txBox="1">
            <a:spLocks noChangeArrowheads="1"/>
          </p:cNvSpPr>
          <p:nvPr/>
        </p:nvSpPr>
        <p:spPr bwMode="auto">
          <a:xfrm>
            <a:off x="1357314" y="3482579"/>
            <a:ext cx="58936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1200" baseline="-25000"/>
              <a:t>toxic</a:t>
            </a:r>
            <a:r>
              <a:rPr lang="en" altLang="en-US" sz="1350"/>
              <a:t> </a:t>
            </a:r>
            <a:r>
              <a:rPr lang="en" altLang="en-US" sz="750"/>
              <a:t>conc.</a:t>
            </a:r>
            <a:endParaRPr lang="en-US" altLang="en-US" sz="900" baseline="-25000"/>
          </a:p>
        </p:txBody>
      </p:sp>
      <p:sp>
        <p:nvSpPr>
          <p:cNvPr id="61486" name="TextBox 27">
            <a:extLst>
              <a:ext uri="{FF2B5EF4-FFF2-40B4-BE49-F238E27FC236}">
                <a16:creationId xmlns:a16="http://schemas.microsoft.com/office/drawing/2014/main" id="{8B3268E8-31CF-0756-72D7-E7CF9178D37F}"/>
              </a:ext>
            </a:extLst>
          </p:cNvPr>
          <p:cNvSpPr txBox="1">
            <a:spLocks noChangeArrowheads="1"/>
          </p:cNvSpPr>
          <p:nvPr/>
        </p:nvSpPr>
        <p:spPr bwMode="auto">
          <a:xfrm>
            <a:off x="1303736" y="4286250"/>
            <a:ext cx="696515" cy="438582"/>
          </a:xfrm>
          <a:prstGeom prst="rect">
            <a:avLst/>
          </a:prstGeom>
          <a:noFill/>
          <a:ln w="9525">
            <a:noFill/>
            <a:miter lim="800000"/>
            <a:headEnd/>
            <a:tailEnd/>
          </a:ln>
        </p:spPr>
        <p:txBody>
          <a:bodyPr>
            <a:spAutoFit/>
          </a:bodyPr>
          <a:lstStyle/>
          <a:p>
            <a:pPr>
              <a:lnSpc>
                <a:spcPts val="900"/>
              </a:lnSpc>
              <a:defRPr/>
            </a:pPr>
            <a:r>
              <a:rPr lang="en" sz="1200" baseline="-25000"/>
              <a:t>minimal</a:t>
            </a:r>
            <a:r>
              <a:rPr lang="en" sz="1200"/>
              <a:t> </a:t>
            </a:r>
            <a:r>
              <a:rPr lang="en" sz="1200" baseline="-25000"/>
              <a:t>effective</a:t>
            </a:r>
            <a:r>
              <a:rPr lang="en" sz="1050"/>
              <a:t> </a:t>
            </a:r>
            <a:r>
              <a:rPr lang="en" sz="788"/>
              <a:t>conc.</a:t>
            </a:r>
            <a:endParaRPr lang="en-US" sz="1050" baseline="-25000"/>
          </a:p>
        </p:txBody>
      </p:sp>
      <p:cxnSp>
        <p:nvCxnSpPr>
          <p:cNvPr id="53" name="Straight Connector 52">
            <a:extLst>
              <a:ext uri="{FF2B5EF4-FFF2-40B4-BE49-F238E27FC236}">
                <a16:creationId xmlns:a16="http://schemas.microsoft.com/office/drawing/2014/main" id="{AE81CB82-BD2A-424E-FB9F-6EEA94BC55E1}"/>
              </a:ext>
            </a:extLst>
          </p:cNvPr>
          <p:cNvCxnSpPr/>
          <p:nvPr/>
        </p:nvCxnSpPr>
        <p:spPr bwMode="auto">
          <a:xfrm rot="5400000" flipH="1" flipV="1">
            <a:off x="3624264" y="4482705"/>
            <a:ext cx="822722" cy="1190"/>
          </a:xfrm>
          <a:prstGeom prst="line">
            <a:avLst/>
          </a:prstGeom>
          <a:noFill/>
          <a:ln w="9525" cap="flat" cmpd="sng" algn="ctr">
            <a:solidFill>
              <a:schemeClr val="bg1">
                <a:lumMod val="65000"/>
              </a:schemeClr>
            </a:solidFill>
            <a:prstDash val="sysDash"/>
            <a:round/>
            <a:headEnd type="none" w="med" len="med"/>
            <a:tailEnd type="none" w="med" len="med"/>
          </a:ln>
          <a:effectLst/>
        </p:spPr>
      </p:cxnSp>
      <p:sp>
        <p:nvSpPr>
          <p:cNvPr id="88108" name="Freeform 64">
            <a:extLst>
              <a:ext uri="{FF2B5EF4-FFF2-40B4-BE49-F238E27FC236}">
                <a16:creationId xmlns:a16="http://schemas.microsoft.com/office/drawing/2014/main" id="{CCA44129-CB96-9831-9642-0FA22372916F}"/>
              </a:ext>
            </a:extLst>
          </p:cNvPr>
          <p:cNvSpPr>
            <a:spLocks noChangeArrowheads="1"/>
          </p:cNvSpPr>
          <p:nvPr/>
        </p:nvSpPr>
        <p:spPr bwMode="auto">
          <a:xfrm>
            <a:off x="1899048" y="4071938"/>
            <a:ext cx="4226719" cy="857250"/>
          </a:xfrm>
          <a:custGeom>
            <a:avLst/>
            <a:gdLst>
              <a:gd name="T0" fmla="*/ 0 w 5090474"/>
              <a:gd name="T1" fmla="*/ 1201664 h 1140643"/>
              <a:gd name="T2" fmla="*/ 7195629 w 5090474"/>
              <a:gd name="T3" fmla="*/ 605799 h 1140643"/>
              <a:gd name="T4" fmla="*/ 14511169 w 5090474"/>
              <a:gd name="T5" fmla="*/ 288003 h 1140643"/>
              <a:gd name="T6" fmla="*/ 21706814 w 5090474"/>
              <a:gd name="T7" fmla="*/ 129103 h 1140643"/>
              <a:gd name="T8" fmla="*/ 28902418 w 5090474"/>
              <a:gd name="T9" fmla="*/ 49655 h 1140643"/>
              <a:gd name="T10" fmla="*/ 36217854 w 5090474"/>
              <a:gd name="T11" fmla="*/ 19862 h 1140643"/>
              <a:gd name="T12" fmla="*/ 64760388 w 5090474"/>
              <a:gd name="T13" fmla="*/ 0 h 1140643"/>
              <a:gd name="T14" fmla="*/ 0 60000 65536"/>
              <a:gd name="T15" fmla="*/ 0 60000 65536"/>
              <a:gd name="T16" fmla="*/ 0 60000 65536"/>
              <a:gd name="T17" fmla="*/ 0 60000 65536"/>
              <a:gd name="T18" fmla="*/ 0 60000 65536"/>
              <a:gd name="T19" fmla="*/ 0 60000 65536"/>
              <a:gd name="T20" fmla="*/ 0 60000 65536"/>
              <a:gd name="T21" fmla="*/ 0 w 5090474"/>
              <a:gd name="T22" fmla="*/ 0 h 1140643"/>
              <a:gd name="T23" fmla="*/ 5090474 w 5090474"/>
              <a:gd name="T24" fmla="*/ 1140643 h 114064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90474" h="1140643">
                <a:moveTo>
                  <a:pt x="0" y="1140643"/>
                </a:moveTo>
                <a:cubicBezTo>
                  <a:pt x="187750" y="930111"/>
                  <a:pt x="375501" y="719579"/>
                  <a:pt x="565608" y="575035"/>
                </a:cubicBezTo>
                <a:cubicBezTo>
                  <a:pt x="755715" y="430491"/>
                  <a:pt x="950536" y="348792"/>
                  <a:pt x="1140643" y="273377"/>
                </a:cubicBezTo>
                <a:cubicBezTo>
                  <a:pt x="1330750" y="197962"/>
                  <a:pt x="1517716" y="160255"/>
                  <a:pt x="1706252" y="122548"/>
                </a:cubicBezTo>
                <a:cubicBezTo>
                  <a:pt x="1894788" y="84841"/>
                  <a:pt x="2081753" y="64416"/>
                  <a:pt x="2271860" y="47134"/>
                </a:cubicBezTo>
                <a:cubicBezTo>
                  <a:pt x="2461967" y="29852"/>
                  <a:pt x="2846895" y="18853"/>
                  <a:pt x="2846895" y="18853"/>
                </a:cubicBezTo>
                <a:lnTo>
                  <a:pt x="5090474" y="0"/>
                </a:lnTo>
              </a:path>
            </a:pathLst>
          </a:custGeom>
          <a:noFill/>
          <a:ln w="190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sz="2400"/>
          </a:p>
        </p:txBody>
      </p:sp>
      <p:cxnSp>
        <p:nvCxnSpPr>
          <p:cNvPr id="88109" name="Straight Connector 67">
            <a:extLst>
              <a:ext uri="{FF2B5EF4-FFF2-40B4-BE49-F238E27FC236}">
                <a16:creationId xmlns:a16="http://schemas.microsoft.com/office/drawing/2014/main" id="{BC3CBF73-898A-5629-68CB-28810F97BEBC}"/>
              </a:ext>
            </a:extLst>
          </p:cNvPr>
          <p:cNvCxnSpPr>
            <a:cxnSpLocks noChangeShapeType="1"/>
          </p:cNvCxnSpPr>
          <p:nvPr/>
        </p:nvCxnSpPr>
        <p:spPr bwMode="auto">
          <a:xfrm>
            <a:off x="1357313" y="4554141"/>
            <a:ext cx="685800" cy="6858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a14:hiddenLine>
            </a:ext>
          </a:extLst>
        </p:spPr>
      </p:cxnSp>
      <p:cxnSp>
        <p:nvCxnSpPr>
          <p:cNvPr id="70" name="Straight Connector 69">
            <a:extLst>
              <a:ext uri="{FF2B5EF4-FFF2-40B4-BE49-F238E27FC236}">
                <a16:creationId xmlns:a16="http://schemas.microsoft.com/office/drawing/2014/main" id="{8A4F0723-C57D-07F0-6201-270B516F7434}"/>
              </a:ext>
            </a:extLst>
          </p:cNvPr>
          <p:cNvCxnSpPr/>
          <p:nvPr/>
        </p:nvCxnSpPr>
        <p:spPr bwMode="auto">
          <a:xfrm>
            <a:off x="1946672" y="4446985"/>
            <a:ext cx="375047" cy="214313"/>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cxnSp>
        <p:nvCxnSpPr>
          <p:cNvPr id="72" name="Straight Connector 71">
            <a:extLst>
              <a:ext uri="{FF2B5EF4-FFF2-40B4-BE49-F238E27FC236}">
                <a16:creationId xmlns:a16="http://schemas.microsoft.com/office/drawing/2014/main" id="{B628B01C-8E74-81AE-5D6B-EFDB2A896557}"/>
              </a:ext>
            </a:extLst>
          </p:cNvPr>
          <p:cNvCxnSpPr/>
          <p:nvPr/>
        </p:nvCxnSpPr>
        <p:spPr bwMode="auto">
          <a:xfrm rot="5400000" flipH="1" flipV="1">
            <a:off x="2081212" y="4419600"/>
            <a:ext cx="482204"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sp>
        <p:nvSpPr>
          <p:cNvPr id="74" name="Freeform 73">
            <a:extLst>
              <a:ext uri="{FF2B5EF4-FFF2-40B4-BE49-F238E27FC236}">
                <a16:creationId xmlns:a16="http://schemas.microsoft.com/office/drawing/2014/main" id="{9B459DAF-1D81-709F-C37C-F717A5CC8F05}"/>
              </a:ext>
            </a:extLst>
          </p:cNvPr>
          <p:cNvSpPr/>
          <p:nvPr/>
        </p:nvSpPr>
        <p:spPr bwMode="auto">
          <a:xfrm>
            <a:off x="2321720" y="4179095"/>
            <a:ext cx="431006" cy="389335"/>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cxnSp>
        <p:nvCxnSpPr>
          <p:cNvPr id="75" name="Straight Connector 74">
            <a:extLst>
              <a:ext uri="{FF2B5EF4-FFF2-40B4-BE49-F238E27FC236}">
                <a16:creationId xmlns:a16="http://schemas.microsoft.com/office/drawing/2014/main" id="{80266EBE-1345-DB52-D167-99A7F5BF6468}"/>
              </a:ext>
            </a:extLst>
          </p:cNvPr>
          <p:cNvCxnSpPr/>
          <p:nvPr/>
        </p:nvCxnSpPr>
        <p:spPr bwMode="auto">
          <a:xfrm rot="5400000" flipH="1" flipV="1">
            <a:off x="2509837" y="4312444"/>
            <a:ext cx="482204"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sp>
        <p:nvSpPr>
          <p:cNvPr id="76" name="Freeform 75">
            <a:extLst>
              <a:ext uri="{FF2B5EF4-FFF2-40B4-BE49-F238E27FC236}">
                <a16:creationId xmlns:a16="http://schemas.microsoft.com/office/drawing/2014/main" id="{4D79419B-9C25-4A4F-29C0-616F5E0EE5D3}"/>
              </a:ext>
            </a:extLst>
          </p:cNvPr>
          <p:cNvSpPr/>
          <p:nvPr/>
        </p:nvSpPr>
        <p:spPr bwMode="auto">
          <a:xfrm>
            <a:off x="2750345" y="4071939"/>
            <a:ext cx="431006" cy="389335"/>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sp>
        <p:nvSpPr>
          <p:cNvPr id="77" name="Freeform 76">
            <a:extLst>
              <a:ext uri="{FF2B5EF4-FFF2-40B4-BE49-F238E27FC236}">
                <a16:creationId xmlns:a16="http://schemas.microsoft.com/office/drawing/2014/main" id="{E4BFA714-E878-AE04-90A7-C29ED0C6440F}"/>
              </a:ext>
            </a:extLst>
          </p:cNvPr>
          <p:cNvSpPr/>
          <p:nvPr/>
        </p:nvSpPr>
        <p:spPr bwMode="auto">
          <a:xfrm>
            <a:off x="3178969" y="3964781"/>
            <a:ext cx="428625" cy="428625"/>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cxnSp>
        <p:nvCxnSpPr>
          <p:cNvPr id="78" name="Straight Connector 77">
            <a:extLst>
              <a:ext uri="{FF2B5EF4-FFF2-40B4-BE49-F238E27FC236}">
                <a16:creationId xmlns:a16="http://schemas.microsoft.com/office/drawing/2014/main" id="{EBB4E1E7-91EB-BD96-7727-C3D3FE793EAB}"/>
              </a:ext>
            </a:extLst>
          </p:cNvPr>
          <p:cNvCxnSpPr/>
          <p:nvPr/>
        </p:nvCxnSpPr>
        <p:spPr bwMode="auto">
          <a:xfrm rot="5400000" flipH="1" flipV="1">
            <a:off x="2938462" y="4205288"/>
            <a:ext cx="482204"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cxnSp>
        <p:nvCxnSpPr>
          <p:cNvPr id="79" name="Straight Connector 78">
            <a:extLst>
              <a:ext uri="{FF2B5EF4-FFF2-40B4-BE49-F238E27FC236}">
                <a16:creationId xmlns:a16="http://schemas.microsoft.com/office/drawing/2014/main" id="{CC70A4C3-8E59-378E-A80D-1ECC49DE671B}"/>
              </a:ext>
            </a:extLst>
          </p:cNvPr>
          <p:cNvCxnSpPr/>
          <p:nvPr/>
        </p:nvCxnSpPr>
        <p:spPr bwMode="auto">
          <a:xfrm rot="5400000" flipH="1" flipV="1">
            <a:off x="3367089" y="4151710"/>
            <a:ext cx="482203"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sp>
        <p:nvSpPr>
          <p:cNvPr id="80" name="Freeform 79">
            <a:extLst>
              <a:ext uri="{FF2B5EF4-FFF2-40B4-BE49-F238E27FC236}">
                <a16:creationId xmlns:a16="http://schemas.microsoft.com/office/drawing/2014/main" id="{B75F6F1D-2016-8A04-E4BE-9E8BDF32024B}"/>
              </a:ext>
            </a:extLst>
          </p:cNvPr>
          <p:cNvSpPr/>
          <p:nvPr/>
        </p:nvSpPr>
        <p:spPr bwMode="auto">
          <a:xfrm>
            <a:off x="3607594" y="3911204"/>
            <a:ext cx="428625" cy="428625"/>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cxnSp>
        <p:nvCxnSpPr>
          <p:cNvPr id="81" name="Straight Connector 80">
            <a:extLst>
              <a:ext uri="{FF2B5EF4-FFF2-40B4-BE49-F238E27FC236}">
                <a16:creationId xmlns:a16="http://schemas.microsoft.com/office/drawing/2014/main" id="{0D0D14CA-8A63-A56E-5B0A-891EF297FA1C}"/>
              </a:ext>
            </a:extLst>
          </p:cNvPr>
          <p:cNvCxnSpPr/>
          <p:nvPr/>
        </p:nvCxnSpPr>
        <p:spPr bwMode="auto">
          <a:xfrm rot="5400000" flipH="1" flipV="1">
            <a:off x="3795712" y="4098131"/>
            <a:ext cx="482204"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sp>
        <p:nvSpPr>
          <p:cNvPr id="82" name="Freeform 81">
            <a:extLst>
              <a:ext uri="{FF2B5EF4-FFF2-40B4-BE49-F238E27FC236}">
                <a16:creationId xmlns:a16="http://schemas.microsoft.com/office/drawing/2014/main" id="{4AD343C8-7434-23BC-3904-25DEA59FB88B}"/>
              </a:ext>
            </a:extLst>
          </p:cNvPr>
          <p:cNvSpPr/>
          <p:nvPr/>
        </p:nvSpPr>
        <p:spPr bwMode="auto">
          <a:xfrm>
            <a:off x="4036219" y="3857625"/>
            <a:ext cx="428625" cy="428625"/>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cxnSp>
        <p:nvCxnSpPr>
          <p:cNvPr id="83" name="Straight Connector 82">
            <a:extLst>
              <a:ext uri="{FF2B5EF4-FFF2-40B4-BE49-F238E27FC236}">
                <a16:creationId xmlns:a16="http://schemas.microsoft.com/office/drawing/2014/main" id="{4CAD7DFA-83E6-97F0-F997-53DEE371B66B}"/>
              </a:ext>
            </a:extLst>
          </p:cNvPr>
          <p:cNvCxnSpPr/>
          <p:nvPr/>
        </p:nvCxnSpPr>
        <p:spPr bwMode="auto">
          <a:xfrm rot="5400000" flipH="1" flipV="1">
            <a:off x="4224339" y="4044554"/>
            <a:ext cx="482203"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sp>
        <p:nvSpPr>
          <p:cNvPr id="84" name="Freeform 83">
            <a:extLst>
              <a:ext uri="{FF2B5EF4-FFF2-40B4-BE49-F238E27FC236}">
                <a16:creationId xmlns:a16="http://schemas.microsoft.com/office/drawing/2014/main" id="{06F998CB-1F2C-BD26-2388-47B9857C50EC}"/>
              </a:ext>
            </a:extLst>
          </p:cNvPr>
          <p:cNvSpPr/>
          <p:nvPr/>
        </p:nvSpPr>
        <p:spPr bwMode="auto">
          <a:xfrm>
            <a:off x="4464844" y="3804048"/>
            <a:ext cx="428625" cy="482203"/>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cxnSp>
        <p:nvCxnSpPr>
          <p:cNvPr id="85" name="Straight Connector 84">
            <a:extLst>
              <a:ext uri="{FF2B5EF4-FFF2-40B4-BE49-F238E27FC236}">
                <a16:creationId xmlns:a16="http://schemas.microsoft.com/office/drawing/2014/main" id="{B509652F-53A1-4A8C-520E-3A3C082D469C}"/>
              </a:ext>
            </a:extLst>
          </p:cNvPr>
          <p:cNvCxnSpPr/>
          <p:nvPr/>
        </p:nvCxnSpPr>
        <p:spPr bwMode="auto">
          <a:xfrm rot="5400000" flipH="1" flipV="1">
            <a:off x="4652964" y="4044554"/>
            <a:ext cx="482203"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cxnSp>
        <p:nvCxnSpPr>
          <p:cNvPr id="86" name="Straight Connector 85">
            <a:extLst>
              <a:ext uri="{FF2B5EF4-FFF2-40B4-BE49-F238E27FC236}">
                <a16:creationId xmlns:a16="http://schemas.microsoft.com/office/drawing/2014/main" id="{22C423C8-F108-34E6-2EC0-45C2AF3F30C7}"/>
              </a:ext>
            </a:extLst>
          </p:cNvPr>
          <p:cNvCxnSpPr/>
          <p:nvPr/>
        </p:nvCxnSpPr>
        <p:spPr bwMode="auto">
          <a:xfrm rot="5400000" flipH="1" flipV="1">
            <a:off x="5081589" y="4044554"/>
            <a:ext cx="482203"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sp>
        <p:nvSpPr>
          <p:cNvPr id="87" name="Freeform 86">
            <a:extLst>
              <a:ext uri="{FF2B5EF4-FFF2-40B4-BE49-F238E27FC236}">
                <a16:creationId xmlns:a16="http://schemas.microsoft.com/office/drawing/2014/main" id="{A1040241-112F-9696-BB8C-20F62A17CBB6}"/>
              </a:ext>
            </a:extLst>
          </p:cNvPr>
          <p:cNvSpPr/>
          <p:nvPr/>
        </p:nvSpPr>
        <p:spPr bwMode="auto">
          <a:xfrm>
            <a:off x="4893469" y="3804048"/>
            <a:ext cx="428625" cy="482203"/>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cxnSp>
        <p:nvCxnSpPr>
          <p:cNvPr id="88" name="Straight Connector 87">
            <a:extLst>
              <a:ext uri="{FF2B5EF4-FFF2-40B4-BE49-F238E27FC236}">
                <a16:creationId xmlns:a16="http://schemas.microsoft.com/office/drawing/2014/main" id="{ECDB9ABF-BD1F-EC5E-4EFB-CD14FF9D2B0D}"/>
              </a:ext>
            </a:extLst>
          </p:cNvPr>
          <p:cNvCxnSpPr/>
          <p:nvPr/>
        </p:nvCxnSpPr>
        <p:spPr bwMode="auto">
          <a:xfrm rot="5400000" flipH="1" flipV="1">
            <a:off x="5510214" y="4044554"/>
            <a:ext cx="482203" cy="1191"/>
          </a:xfrm>
          <a:prstGeom prst="line">
            <a:avLst/>
          </a:prstGeom>
          <a:noFill/>
          <a:ln w="19050" cap="flat" cmpd="sng" algn="ctr">
            <a:solidFill>
              <a:schemeClr val="accent2">
                <a:lumMod val="60000"/>
                <a:lumOff val="40000"/>
              </a:schemeClr>
            </a:solidFill>
            <a:prstDash val="solid"/>
            <a:round/>
            <a:headEnd type="none" w="med" len="med"/>
            <a:tailEnd type="none" w="med" len="med"/>
          </a:ln>
          <a:effectLst/>
        </p:spPr>
      </p:cxnSp>
      <p:sp>
        <p:nvSpPr>
          <p:cNvPr id="89" name="Freeform 88">
            <a:extLst>
              <a:ext uri="{FF2B5EF4-FFF2-40B4-BE49-F238E27FC236}">
                <a16:creationId xmlns:a16="http://schemas.microsoft.com/office/drawing/2014/main" id="{F709C76A-B67F-2EA6-D8B4-4A9C136E720A}"/>
              </a:ext>
            </a:extLst>
          </p:cNvPr>
          <p:cNvSpPr/>
          <p:nvPr/>
        </p:nvSpPr>
        <p:spPr bwMode="auto">
          <a:xfrm>
            <a:off x="5322094" y="3804048"/>
            <a:ext cx="428625" cy="482203"/>
          </a:xfrm>
          <a:custGeom>
            <a:avLst/>
            <a:gdLst>
              <a:gd name="connsiteX0" fmla="*/ 0 w 575035"/>
              <a:gd name="connsiteY0" fmla="*/ 0 h 518474"/>
              <a:gd name="connsiteX1" fmla="*/ 339365 w 575035"/>
              <a:gd name="connsiteY1" fmla="*/ 405352 h 518474"/>
              <a:gd name="connsiteX2" fmla="*/ 575035 w 575035"/>
              <a:gd name="connsiteY2" fmla="*/ 518474 h 518474"/>
            </a:gdLst>
            <a:ahLst/>
            <a:cxnLst>
              <a:cxn ang="0">
                <a:pos x="connsiteX0" y="connsiteY0"/>
              </a:cxn>
              <a:cxn ang="0">
                <a:pos x="connsiteX1" y="connsiteY1"/>
              </a:cxn>
              <a:cxn ang="0">
                <a:pos x="connsiteX2" y="connsiteY2"/>
              </a:cxn>
            </a:cxnLst>
            <a:rect l="l" t="t" r="r" b="b"/>
            <a:pathLst>
              <a:path w="575035" h="518474">
                <a:moveTo>
                  <a:pt x="0" y="0"/>
                </a:moveTo>
                <a:cubicBezTo>
                  <a:pt x="121763" y="159470"/>
                  <a:pt x="243526" y="318940"/>
                  <a:pt x="339365" y="405352"/>
                </a:cubicBezTo>
                <a:cubicBezTo>
                  <a:pt x="435204" y="491764"/>
                  <a:pt x="505119" y="505119"/>
                  <a:pt x="575035" y="518474"/>
                </a:cubicBezTo>
              </a:path>
            </a:pathLst>
          </a:custGeom>
          <a:noFill/>
          <a:ln w="19050" cap="flat" cmpd="sng" algn="ctr">
            <a:solidFill>
              <a:schemeClr val="accent2">
                <a:lumMod val="60000"/>
                <a:lumOff val="40000"/>
              </a:schemeClr>
            </a:solidFill>
            <a:prstDash val="solid"/>
            <a:round/>
            <a:headEnd type="none" w="med" len="med"/>
            <a:tailEnd type="none" w="med" len="med"/>
          </a:ln>
          <a:effectLst/>
        </p:spPr>
        <p:txBody>
          <a:bodyPr/>
          <a:lstStyle/>
          <a:p>
            <a:pPr marL="257175" indent="-257175">
              <a:defRPr/>
            </a:pPr>
            <a:endParaRPr lang="en-US" sz="2400">
              <a:latin typeface="Times New Roman" charset="0"/>
            </a:endParaRPr>
          </a:p>
        </p:txBody>
      </p:sp>
      <p:sp>
        <p:nvSpPr>
          <p:cNvPr id="90" name="TextBox 27">
            <a:extLst>
              <a:ext uri="{FF2B5EF4-FFF2-40B4-BE49-F238E27FC236}">
                <a16:creationId xmlns:a16="http://schemas.microsoft.com/office/drawing/2014/main" id="{074C3E78-3CDA-D932-BDEE-0D6201AC2526}"/>
              </a:ext>
            </a:extLst>
          </p:cNvPr>
          <p:cNvSpPr txBox="1">
            <a:spLocks noChangeArrowheads="1"/>
          </p:cNvSpPr>
          <p:nvPr/>
        </p:nvSpPr>
        <p:spPr bwMode="auto">
          <a:xfrm>
            <a:off x="1303736" y="3857625"/>
            <a:ext cx="696515" cy="375167"/>
          </a:xfrm>
          <a:prstGeom prst="rect">
            <a:avLst/>
          </a:prstGeom>
          <a:noFill/>
          <a:ln w="9525">
            <a:noFill/>
            <a:miter lim="800000"/>
            <a:headEnd/>
            <a:tailEnd/>
          </a:ln>
        </p:spPr>
        <p:txBody>
          <a:bodyPr>
            <a:spAutoFit/>
          </a:bodyPr>
          <a:lstStyle/>
          <a:p>
            <a:pPr>
              <a:buFontTx/>
              <a:buNone/>
              <a:defRPr/>
            </a:pPr>
            <a:r>
              <a:rPr lang="en" sz="1200" baseline="-25000"/>
              <a:t>balanced</a:t>
            </a:r>
            <a:r>
              <a:rPr lang="en" sz="1050"/>
              <a:t> </a:t>
            </a:r>
            <a:r>
              <a:rPr lang="en" sz="788"/>
              <a:t>conc.</a:t>
            </a:r>
            <a:endParaRPr lang="en-US" sz="1050" baseline="-25000"/>
          </a:p>
        </p:txBody>
      </p:sp>
      <p:sp>
        <p:nvSpPr>
          <p:cNvPr id="88129" name="TextBox 27">
            <a:extLst>
              <a:ext uri="{FF2B5EF4-FFF2-40B4-BE49-F238E27FC236}">
                <a16:creationId xmlns:a16="http://schemas.microsoft.com/office/drawing/2014/main" id="{94F2EC84-5B2D-CB89-6DD2-A9E348B5DFE3}"/>
              </a:ext>
            </a:extLst>
          </p:cNvPr>
          <p:cNvSpPr txBox="1">
            <a:spLocks noChangeArrowheads="1"/>
          </p:cNvSpPr>
          <p:nvPr/>
        </p:nvSpPr>
        <p:spPr bwMode="auto">
          <a:xfrm>
            <a:off x="6125766" y="3964782"/>
            <a:ext cx="187523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900" b="1" dirty="0">
                <a:solidFill>
                  <a:srgbClr val="990000"/>
                </a:solidFill>
              </a:rPr>
              <a:t>Medicine administered</a:t>
            </a:r>
            <a:r>
              <a:rPr lang="sr-Latn-RS" altLang="en-US" sz="900" b="1" dirty="0">
                <a:solidFill>
                  <a:srgbClr val="990000"/>
                </a:solidFill>
              </a:rPr>
              <a:t> by</a:t>
            </a:r>
            <a:r>
              <a:rPr lang="en" altLang="en-US" sz="900" b="1" baseline="-25000" dirty="0">
                <a:solidFill>
                  <a:srgbClr val="990000"/>
                </a:solidFill>
              </a:rPr>
              <a:t> </a:t>
            </a:r>
            <a:r>
              <a:rPr lang="en" altLang="en-US" sz="900" b="1" dirty="0">
                <a:solidFill>
                  <a:srgbClr val="990000"/>
                </a:solidFill>
              </a:rPr>
              <a:t>i.v. infusion</a:t>
            </a:r>
            <a:endParaRPr lang="en-US" altLang="en-US" sz="900" b="1" baseline="-25000" dirty="0">
              <a:solidFill>
                <a:srgbClr val="990000"/>
              </a:solidFill>
            </a:endParaRPr>
          </a:p>
        </p:txBody>
      </p:sp>
      <p:sp>
        <p:nvSpPr>
          <p:cNvPr id="92" name="TextBox 27">
            <a:extLst>
              <a:ext uri="{FF2B5EF4-FFF2-40B4-BE49-F238E27FC236}">
                <a16:creationId xmlns:a16="http://schemas.microsoft.com/office/drawing/2014/main" id="{713D5639-6A15-CF2A-6F77-7DB0D1034110}"/>
              </a:ext>
            </a:extLst>
          </p:cNvPr>
          <p:cNvSpPr txBox="1">
            <a:spLocks noChangeArrowheads="1"/>
          </p:cNvSpPr>
          <p:nvPr/>
        </p:nvSpPr>
        <p:spPr bwMode="auto">
          <a:xfrm>
            <a:off x="5750719" y="3696892"/>
            <a:ext cx="1500188" cy="230832"/>
          </a:xfrm>
          <a:prstGeom prst="rect">
            <a:avLst/>
          </a:prstGeom>
          <a:noFill/>
          <a:ln w="9525">
            <a:noFill/>
            <a:miter lim="800000"/>
            <a:headEnd/>
            <a:tailEnd/>
          </a:ln>
        </p:spPr>
        <p:txBody>
          <a:bodyPr>
            <a:spAutoFit/>
          </a:bodyPr>
          <a:lstStyle/>
          <a:p>
            <a:pPr>
              <a:buFontTx/>
              <a:buNone/>
              <a:defRPr/>
            </a:pPr>
            <a:r>
              <a:rPr lang="en" sz="900" b="1">
                <a:solidFill>
                  <a:schemeClr val="accent6">
                    <a:lumMod val="60000"/>
                    <a:lumOff val="40000"/>
                  </a:schemeClr>
                </a:solidFill>
              </a:rPr>
              <a:t>Orally administered drug</a:t>
            </a:r>
            <a:endParaRPr lang="en-US" sz="900" b="1" baseline="-25000">
              <a:solidFill>
                <a:schemeClr val="accent6">
                  <a:lumMod val="60000"/>
                  <a:lumOff val="40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4" descr="Parchment">
            <a:extLst>
              <a:ext uri="{FF2B5EF4-FFF2-40B4-BE49-F238E27FC236}">
                <a16:creationId xmlns:a16="http://schemas.microsoft.com/office/drawing/2014/main" id="{058EE9D5-956B-4C4B-D68A-B53DA9741C63}"/>
              </a:ext>
            </a:extLst>
          </p:cNvPr>
          <p:cNvSpPr>
            <a:spLocks noGrp="1" noChangeArrowheads="1"/>
          </p:cNvSpPr>
          <p:nvPr>
            <p:ph type="title"/>
          </p:nvPr>
        </p:nvSpPr>
        <p:spPr>
          <a:xfrm>
            <a:off x="0" y="0"/>
            <a:ext cx="9144000" cy="1214438"/>
          </a:xfrm>
          <a:solidFill>
            <a:srgbClr val="FFCCFF">
              <a:alpha val="50195"/>
            </a:srgbClr>
          </a:solidFill>
        </p:spPr>
        <p:txBody>
          <a:bodyPr/>
          <a:lstStyle/>
          <a:p>
            <a:pPr eaLnBrk="1" hangingPunct="1"/>
            <a:br>
              <a:rPr lang="sr-Cyrl-CS" altLang="en-US" sz="2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r>
              <a:rPr lang="en" altLang="en-US" sz="2000" b="1">
                <a:solidFill>
                  <a:srgbClr val="6600CC"/>
                </a:solidFill>
              </a:rPr>
              <a:t>PHARMACOTHERAPY IN CHILDREN'S AGE </a:t>
            </a:r>
            <a:br>
              <a:rPr lang="sr-Cyrl-CS" altLang="en-US" sz="2000" b="1">
                <a:solidFill>
                  <a:srgbClr val="6600CC"/>
                </a:solidFill>
              </a:rPr>
            </a:br>
            <a:r>
              <a:rPr lang="en" altLang="en-US" sz="1600" b="1">
                <a:solidFill>
                  <a:srgbClr val="6600CC"/>
                </a:solidFill>
              </a:rPr>
              <a:t>CHARACTERISTICS OF PHARMACOKINETICS OF NEWBORN INFANTS</a:t>
            </a:r>
            <a:br>
              <a:rPr lang="sr-Cyrl-CS" altLang="en-US" sz="1600" b="1">
                <a:solidFill>
                  <a:schemeClr val="tx1"/>
                </a:solidFill>
              </a:rPr>
            </a:br>
            <a:endParaRPr lang="en-GB" altLang="en-US" sz="2000">
              <a:solidFill>
                <a:srgbClr val="B28300"/>
              </a:solidFill>
            </a:endParaRPr>
          </a:p>
        </p:txBody>
      </p:sp>
      <p:sp>
        <p:nvSpPr>
          <p:cNvPr id="90115" name="Rectangle 3" descr="Parchment">
            <a:extLst>
              <a:ext uri="{FF2B5EF4-FFF2-40B4-BE49-F238E27FC236}">
                <a16:creationId xmlns:a16="http://schemas.microsoft.com/office/drawing/2014/main" id="{DBDEFC67-695B-C984-D35B-E8C68976099C}"/>
              </a:ext>
            </a:extLst>
          </p:cNvPr>
          <p:cNvSpPr>
            <a:spLocks noGrp="1" noChangeArrowheads="1"/>
          </p:cNvSpPr>
          <p:nvPr>
            <p:ph idx="1"/>
          </p:nvPr>
        </p:nvSpPr>
        <p:spPr>
          <a:xfrm>
            <a:off x="0" y="1214438"/>
            <a:ext cx="9144000" cy="5643562"/>
          </a:xfrm>
          <a:solidFill>
            <a:srgbClr val="FFCCFF">
              <a:alpha val="50195"/>
            </a:srgbClr>
          </a:solidFill>
        </p:spPr>
        <p:txBody>
          <a:bodyPr/>
          <a:lstStyle/>
          <a:p>
            <a:pPr eaLnBrk="1" hangingPunct="1">
              <a:buClr>
                <a:srgbClr val="B68600"/>
              </a:buClr>
              <a:buFontTx/>
              <a:buNone/>
            </a:pPr>
            <a:endParaRPr lang="sr-Cyrl-CS" altLang="en-US" sz="1600" dirty="0"/>
          </a:p>
          <a:p>
            <a:pPr eaLnBrk="1" hangingPunct="1">
              <a:buClr>
                <a:srgbClr val="6600CC"/>
              </a:buClr>
              <a:buFont typeface="Wingdings" panose="05000000000000000000" pitchFamily="2" charset="2"/>
              <a:buChar char="v"/>
            </a:pPr>
            <a:r>
              <a:rPr lang="en" altLang="en-US" sz="1600" dirty="0"/>
              <a:t>The pharmacokinetics of premature infants, newborns, infants and children </a:t>
            </a:r>
            <a:r>
              <a:rPr lang="en" altLang="en-US" sz="1600" b="1" dirty="0">
                <a:solidFill>
                  <a:srgbClr val="6600CC"/>
                </a:solidFill>
              </a:rPr>
              <a:t>differ </a:t>
            </a:r>
            <a:r>
              <a:rPr lang="en" altLang="en-US" sz="1600" dirty="0"/>
              <a:t>both from each other and from the pharmacokinetics of adults.</a:t>
            </a:r>
          </a:p>
          <a:p>
            <a:pPr eaLnBrk="1" hangingPunct="1">
              <a:buClr>
                <a:srgbClr val="B68600"/>
              </a:buClr>
              <a:buFontTx/>
              <a:buNone/>
            </a:pPr>
            <a:endParaRPr lang="sr-Cyrl-CS" altLang="en-US" sz="1600" dirty="0"/>
          </a:p>
          <a:p>
            <a:pPr eaLnBrk="1" hangingPunct="1">
              <a:buClr>
                <a:srgbClr val="6600CC"/>
              </a:buClr>
              <a:buFont typeface="Wingdings" panose="05000000000000000000" pitchFamily="2" charset="2"/>
              <a:buChar char="v"/>
            </a:pPr>
            <a:r>
              <a:rPr lang="en" altLang="en-US" sz="1600" dirty="0"/>
              <a:t> </a:t>
            </a:r>
            <a:r>
              <a:rPr lang="en" altLang="en-US" sz="1600" b="1" dirty="0">
                <a:solidFill>
                  <a:srgbClr val="6600CC"/>
                </a:solidFill>
              </a:rPr>
              <a:t>Pharmacokinetics in mature newborn (1st month of life):</a:t>
            </a:r>
          </a:p>
          <a:p>
            <a:pPr eaLnBrk="1" hangingPunct="1">
              <a:buClr>
                <a:srgbClr val="B68600"/>
              </a:buClr>
              <a:buFontTx/>
              <a:buNone/>
            </a:pPr>
            <a:r>
              <a:rPr lang="en" altLang="en-US" sz="1600" dirty="0"/>
              <a:t>1. Unpredictable absorption after i.m. and s.c. administration of drugs due to small muscle mass and poor peripheral perfusion. Absorption after oral administration is altered due to: reduced acidity of gastric contents, prolonged gastric emptying time, slowed intestinal peristalsis, low activity of gastrointestinal enzymes, lower concentration of bile acids.</a:t>
            </a:r>
          </a:p>
          <a:p>
            <a:pPr eaLnBrk="1" hangingPunct="1">
              <a:buClr>
                <a:srgbClr val="B68600"/>
              </a:buClr>
              <a:buFontTx/>
              <a:buNone/>
            </a:pPr>
            <a:r>
              <a:rPr lang="en" altLang="en-US" sz="1600" dirty="0"/>
              <a:t>2. Different distribution of drugs due to the high percentage of water in the body (70-75%, compared to 50-60% in adults) and extracellular fluid (40%), as well as reduced total fat (15%). The binding of drugs to plasma albumin is reduced, so the free fraction of the drug is increased at a normal total concentration of the drug in the blood. Drugs that are highly bound to albumin can displace bilirubin, which is especially important in infants with jaundice (risk of kernicterus with sulfonamide administration). Conversely, a sudden jump in bilirubin can result in an increase in the free fraction of the drug and toxic effects (phenytoin).</a:t>
            </a:r>
          </a:p>
          <a:p>
            <a:pPr eaLnBrk="1" hangingPunct="1">
              <a:buClr>
                <a:srgbClr val="B68600"/>
              </a:buClr>
              <a:buFont typeface="Wingdings" panose="05000000000000000000" pitchFamily="2" charset="2"/>
              <a:buChar char="v"/>
            </a:pPr>
            <a:endParaRPr lang="sr-Cyrl-CS" altLang="en-US" sz="24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p:txBody>
      </p:sp>
      <p:sp>
        <p:nvSpPr>
          <p:cNvPr id="90116" name="Freeform 19">
            <a:extLst>
              <a:ext uri="{FF2B5EF4-FFF2-40B4-BE49-F238E27FC236}">
                <a16:creationId xmlns:a16="http://schemas.microsoft.com/office/drawing/2014/main" id="{F32FD3BA-8783-4142-4066-12F39624A2C9}"/>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0117" name="Freeform 27">
            <a:extLst>
              <a:ext uri="{FF2B5EF4-FFF2-40B4-BE49-F238E27FC236}">
                <a16:creationId xmlns:a16="http://schemas.microsoft.com/office/drawing/2014/main" id="{B519957D-3806-6073-A268-0745ABDC3483}"/>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0118" name="Freeform 31">
            <a:extLst>
              <a:ext uri="{FF2B5EF4-FFF2-40B4-BE49-F238E27FC236}">
                <a16:creationId xmlns:a16="http://schemas.microsoft.com/office/drawing/2014/main" id="{E96C141A-2EA4-59AF-BB6F-19234411BC32}"/>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0119" name="Freeform 14">
            <a:extLst>
              <a:ext uri="{FF2B5EF4-FFF2-40B4-BE49-F238E27FC236}">
                <a16:creationId xmlns:a16="http://schemas.microsoft.com/office/drawing/2014/main" id="{EC2077D0-8A6C-598B-51E0-77C7DF9A71F1}"/>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0120" name="Freeform 71">
            <a:extLst>
              <a:ext uri="{FF2B5EF4-FFF2-40B4-BE49-F238E27FC236}">
                <a16:creationId xmlns:a16="http://schemas.microsoft.com/office/drawing/2014/main" id="{919C5804-5D2B-3113-1D47-47B909328569}"/>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0121" name="Freeform 72">
            <a:extLst>
              <a:ext uri="{FF2B5EF4-FFF2-40B4-BE49-F238E27FC236}">
                <a16:creationId xmlns:a16="http://schemas.microsoft.com/office/drawing/2014/main" id="{387E4DE8-3908-0F57-0375-EE375779666A}"/>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4" descr="Parchment">
            <a:extLst>
              <a:ext uri="{FF2B5EF4-FFF2-40B4-BE49-F238E27FC236}">
                <a16:creationId xmlns:a16="http://schemas.microsoft.com/office/drawing/2014/main" id="{B2D740FD-7CE7-1808-BA48-758BDFF10E74}"/>
              </a:ext>
            </a:extLst>
          </p:cNvPr>
          <p:cNvSpPr>
            <a:spLocks noGrp="1" noChangeArrowheads="1"/>
          </p:cNvSpPr>
          <p:nvPr>
            <p:ph type="title"/>
          </p:nvPr>
        </p:nvSpPr>
        <p:spPr>
          <a:xfrm>
            <a:off x="0" y="0"/>
            <a:ext cx="9144000" cy="1214438"/>
          </a:xfrm>
          <a:solidFill>
            <a:srgbClr val="FFCCFF">
              <a:alpha val="50195"/>
            </a:srgbClr>
          </a:solidFill>
        </p:spPr>
        <p:txBody>
          <a:bodyPr/>
          <a:lstStyle/>
          <a:p>
            <a:pPr eaLnBrk="1" hangingPunct="1"/>
            <a:br>
              <a:rPr lang="sr-Cyrl-CS" altLang="en-US" sz="2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r>
              <a:rPr lang="en" altLang="en-US" sz="2000" b="1">
                <a:solidFill>
                  <a:srgbClr val="6600CC"/>
                </a:solidFill>
              </a:rPr>
              <a:t>PHARMACOTHERAPY IN CHILDREN PHARMACOKINETICS </a:t>
            </a:r>
            <a:br>
              <a:rPr lang="sr-Cyrl-CS" altLang="en-US" sz="2000" b="1">
                <a:solidFill>
                  <a:srgbClr val="6600CC"/>
                </a:solidFill>
              </a:rPr>
            </a:br>
            <a:r>
              <a:rPr lang="en" altLang="en-US" sz="1600" b="1">
                <a:solidFill>
                  <a:srgbClr val="6600CC"/>
                </a:solidFill>
              </a:rPr>
              <a:t>CHARACTERISTICS OF NEWBORN AND PREMATURE INFANTS</a:t>
            </a:r>
            <a:br>
              <a:rPr lang="sr-Cyrl-CS" altLang="en-US" sz="1600" b="1">
                <a:solidFill>
                  <a:schemeClr val="tx1"/>
                </a:solidFill>
              </a:rPr>
            </a:br>
            <a:endParaRPr lang="en-GB" altLang="en-US" sz="2000">
              <a:solidFill>
                <a:srgbClr val="B28300"/>
              </a:solidFill>
            </a:endParaRPr>
          </a:p>
        </p:txBody>
      </p:sp>
      <p:sp>
        <p:nvSpPr>
          <p:cNvPr id="83971" name="Rectangle 3" descr="Parchment">
            <a:extLst>
              <a:ext uri="{FF2B5EF4-FFF2-40B4-BE49-F238E27FC236}">
                <a16:creationId xmlns:a16="http://schemas.microsoft.com/office/drawing/2014/main" id="{AAA401ED-1CF2-BED0-EBAD-8AD27E87B3F9}"/>
              </a:ext>
            </a:extLst>
          </p:cNvPr>
          <p:cNvSpPr>
            <a:spLocks noGrp="1" noChangeArrowheads="1"/>
          </p:cNvSpPr>
          <p:nvPr>
            <p:ph idx="1"/>
          </p:nvPr>
        </p:nvSpPr>
        <p:spPr>
          <a:xfrm>
            <a:off x="0" y="1214438"/>
            <a:ext cx="9144000" cy="5643562"/>
          </a:xfrm>
          <a:solidFill>
            <a:srgbClr val="FFCCFF">
              <a:alpha val="50195"/>
            </a:srgbClr>
          </a:solidFill>
        </p:spPr>
        <p:txBody>
          <a:bodyPr/>
          <a:lstStyle/>
          <a:p>
            <a:pPr eaLnBrk="1" hangingPunct="1">
              <a:buClr>
                <a:srgbClr val="6600CC"/>
              </a:buClr>
              <a:buFont typeface="Wingdings" pitchFamily="2" charset="2"/>
              <a:buChar char="v"/>
              <a:defRPr/>
            </a:pPr>
            <a:r>
              <a:rPr lang="en" sz="1600" b="1" dirty="0">
                <a:solidFill>
                  <a:srgbClr val="6600CC"/>
                </a:solidFill>
              </a:rPr>
              <a:t>Pharmacokinetics in mature newborn (1st month of life):</a:t>
            </a:r>
          </a:p>
          <a:p>
            <a:pPr eaLnBrk="1" hangingPunct="1">
              <a:buClr>
                <a:srgbClr val="B68600"/>
              </a:buClr>
              <a:buFontTx/>
              <a:buNone/>
              <a:defRPr/>
            </a:pPr>
            <a:r>
              <a:rPr lang="en" sz="1600" dirty="0"/>
              <a:t>3. The metabolism of most drugs is slowed down due to the immaturity of liver enzymes - oxidases and glucuronosyl transferases (as opposed to reductases and enzymes that carry out sulfation and methylation). However, if the mother took drugs that induce P450 during pregnancy, early maturation of the mentioned enzymes is possible.</a:t>
            </a:r>
          </a:p>
          <a:p>
            <a:pPr eaLnBrk="1" hangingPunct="1">
              <a:buClr>
                <a:srgbClr val="B68600"/>
              </a:buClr>
              <a:buFontTx/>
              <a:buNone/>
              <a:defRPr/>
            </a:pPr>
            <a:r>
              <a:rPr lang="en" sz="1600" dirty="0"/>
              <a:t>4. The elimination of drugs from the newborn's body is reduced, partly due to reduced metabolism and partly due to low glomerular filtration (50% of adult function) and underdeveloped tubular secretion (important for drugs that are eliminated through the kidneys - penicillins, aminoglycosides). The half-life of most drugs is prolonged.</a:t>
            </a:r>
          </a:p>
          <a:p>
            <a:pPr eaLnBrk="1" hangingPunct="1">
              <a:buClr>
                <a:srgbClr val="B68600"/>
              </a:buClr>
              <a:buFontTx/>
              <a:buNone/>
              <a:defRPr/>
            </a:pPr>
            <a:r>
              <a:rPr lang="en" sz="1600" dirty="0"/>
              <a:t>In summary, the pharmacokinetic specificities of neonates are: unpredictable absorption, increased volume of distribution of water-soluble drugs, higher free fraction of drug in blood, and slower elimination of drugs.</a:t>
            </a:r>
          </a:p>
          <a:p>
            <a:pPr eaLnBrk="1" hangingPunct="1">
              <a:buClr>
                <a:srgbClr val="B68600"/>
              </a:buClr>
              <a:buFont typeface="Wingdings" pitchFamily="2" charset="2"/>
              <a:buChar char="v"/>
              <a:defRPr/>
            </a:pPr>
            <a:endParaRPr lang="sr-Cyrl-CS" sz="1050" dirty="0"/>
          </a:p>
          <a:p>
            <a:pPr eaLnBrk="1" hangingPunct="1">
              <a:buClr>
                <a:srgbClr val="6600CC"/>
              </a:buClr>
              <a:buFont typeface="Wingdings" pitchFamily="2" charset="2"/>
              <a:buChar char="v"/>
              <a:defRPr/>
            </a:pPr>
            <a:r>
              <a:rPr lang="en" sz="1600" b="1" dirty="0">
                <a:solidFill>
                  <a:srgbClr val="6600CC"/>
                </a:solidFill>
              </a:rPr>
              <a:t>Pharmacokinetics of premature newborn </a:t>
            </a:r>
            <a:r>
              <a:rPr lang="en" sz="1600" dirty="0"/>
              <a:t>:</a:t>
            </a:r>
          </a:p>
          <a:p>
            <a:pPr eaLnBrk="1" hangingPunct="1">
              <a:buClr>
                <a:srgbClr val="B68600"/>
              </a:buClr>
              <a:buFontTx/>
              <a:buNone/>
              <a:defRPr/>
            </a:pPr>
            <a:r>
              <a:rPr lang="en" sz="1600" dirty="0"/>
              <a:t>Premature infants have less muscle mass, less fat tissue (1%), more body water (up to 85%), thinner skin, immature glucuronosyl transferase and 10 times lower glomerular filtration than term infants.</a:t>
            </a:r>
          </a:p>
          <a:p>
            <a:pPr eaLnBrk="1" hangingPunct="1">
              <a:buClr>
                <a:srgbClr val="B68600"/>
              </a:buClr>
              <a:buFontTx/>
              <a:buNone/>
              <a:defRPr/>
            </a:pPr>
            <a:endParaRPr lang="sr-Cyrl-CS" sz="1600" dirty="0"/>
          </a:p>
          <a:p>
            <a:pPr eaLnBrk="1" hangingPunct="1">
              <a:buClr>
                <a:srgbClr val="C00000"/>
              </a:buClr>
              <a:buFont typeface="Wingdings" pitchFamily="2" charset="2"/>
              <a:buChar char="v"/>
              <a:defRPr/>
            </a:pPr>
            <a:r>
              <a:rPr lang="en" sz="1600" dirty="0"/>
              <a:t>Premature infants and newborns should not be administered drugs in the form of intramuscular and subcutaneous injections (reduced and unpredictable absorption).</a:t>
            </a:r>
          </a:p>
          <a:p>
            <a:pPr lvl="1" eaLnBrk="1" hangingPunct="1">
              <a:buClr>
                <a:srgbClr val="B68600"/>
              </a:buClr>
              <a:buFontTx/>
              <a:buNone/>
              <a:defRPr/>
            </a:pPr>
            <a:endParaRPr lang="sr-Cyrl-CS" sz="1200" dirty="0"/>
          </a:p>
          <a:p>
            <a:pPr eaLnBrk="1" hangingPunct="1">
              <a:buClr>
                <a:srgbClr val="B68600"/>
              </a:buClr>
              <a:buFont typeface="Wingdings" pitchFamily="2" charset="2"/>
              <a:buChar char="v"/>
              <a:defRPr/>
            </a:pPr>
            <a:endParaRPr lang="sr-Cyrl-CS" sz="2400" dirty="0"/>
          </a:p>
          <a:p>
            <a:pPr eaLnBrk="1" hangingPunct="1">
              <a:buClr>
                <a:srgbClr val="B68600"/>
              </a:buClr>
              <a:buFontTx/>
              <a:buNone/>
              <a:defRPr/>
            </a:pPr>
            <a:endParaRPr lang="sr-Cyrl-CS" sz="1500" dirty="0"/>
          </a:p>
          <a:p>
            <a:pPr eaLnBrk="1" hangingPunct="1">
              <a:buClr>
                <a:srgbClr val="B68600"/>
              </a:buClr>
              <a:buFontTx/>
              <a:buNone/>
              <a:defRPr/>
            </a:pPr>
            <a:endParaRPr lang="sr-Cyrl-CS" sz="1500" dirty="0"/>
          </a:p>
        </p:txBody>
      </p:sp>
      <p:sp>
        <p:nvSpPr>
          <p:cNvPr id="91140" name="Freeform 19">
            <a:extLst>
              <a:ext uri="{FF2B5EF4-FFF2-40B4-BE49-F238E27FC236}">
                <a16:creationId xmlns:a16="http://schemas.microsoft.com/office/drawing/2014/main" id="{EF74A5A9-6C80-0D63-737A-59D1FBEFA3F3}"/>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1141" name="Freeform 27">
            <a:extLst>
              <a:ext uri="{FF2B5EF4-FFF2-40B4-BE49-F238E27FC236}">
                <a16:creationId xmlns:a16="http://schemas.microsoft.com/office/drawing/2014/main" id="{92A7BB5F-5A70-5F9E-5FC3-C05965825262}"/>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1142" name="Freeform 31">
            <a:extLst>
              <a:ext uri="{FF2B5EF4-FFF2-40B4-BE49-F238E27FC236}">
                <a16:creationId xmlns:a16="http://schemas.microsoft.com/office/drawing/2014/main" id="{B10D30B8-6870-43EA-E7F3-160C440A96A1}"/>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1143" name="Freeform 14">
            <a:extLst>
              <a:ext uri="{FF2B5EF4-FFF2-40B4-BE49-F238E27FC236}">
                <a16:creationId xmlns:a16="http://schemas.microsoft.com/office/drawing/2014/main" id="{00A23170-163C-774C-41BB-91C09715E46F}"/>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1144" name="Freeform 71">
            <a:extLst>
              <a:ext uri="{FF2B5EF4-FFF2-40B4-BE49-F238E27FC236}">
                <a16:creationId xmlns:a16="http://schemas.microsoft.com/office/drawing/2014/main" id="{DAFA421C-F1EF-FF04-AC31-F68827C04A10}"/>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1145" name="Freeform 72">
            <a:extLst>
              <a:ext uri="{FF2B5EF4-FFF2-40B4-BE49-F238E27FC236}">
                <a16:creationId xmlns:a16="http://schemas.microsoft.com/office/drawing/2014/main" id="{6CAB0BEB-B8ED-E903-CDF5-23B076BE6EB1}"/>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4" descr="Parchment">
            <a:extLst>
              <a:ext uri="{FF2B5EF4-FFF2-40B4-BE49-F238E27FC236}">
                <a16:creationId xmlns:a16="http://schemas.microsoft.com/office/drawing/2014/main" id="{6AD2FA3D-56CA-0ACC-81A9-1B0D5B283C1F}"/>
              </a:ext>
            </a:extLst>
          </p:cNvPr>
          <p:cNvSpPr>
            <a:spLocks noGrp="1" noChangeArrowheads="1"/>
          </p:cNvSpPr>
          <p:nvPr>
            <p:ph type="title"/>
          </p:nvPr>
        </p:nvSpPr>
        <p:spPr>
          <a:xfrm>
            <a:off x="0" y="0"/>
            <a:ext cx="9144000" cy="1214438"/>
          </a:xfrm>
          <a:solidFill>
            <a:srgbClr val="FFCCFF">
              <a:alpha val="50195"/>
            </a:srgbClr>
          </a:solidFill>
        </p:spPr>
        <p:txBody>
          <a:bodyPr/>
          <a:lstStyle/>
          <a:p>
            <a:pPr eaLnBrk="1" hangingPunct="1"/>
            <a:br>
              <a:rPr lang="sr-Cyrl-CS" altLang="en-US" sz="2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r>
              <a:rPr lang="en" altLang="en-US" sz="2000" b="1">
                <a:solidFill>
                  <a:srgbClr val="6600CC"/>
                </a:solidFill>
              </a:rPr>
              <a:t>PHARMACOTHERAPY IN CHILDREN </a:t>
            </a:r>
            <a:br>
              <a:rPr lang="sr-Cyrl-CS" altLang="en-US" sz="2000" b="1">
                <a:solidFill>
                  <a:srgbClr val="6600CC"/>
                </a:solidFill>
              </a:rPr>
            </a:br>
            <a:r>
              <a:rPr lang="en" altLang="en-US" sz="1600" b="1">
                <a:solidFill>
                  <a:srgbClr val="6600CC"/>
                </a:solidFill>
              </a:rPr>
              <a:t>PHARMACOKINETICS CHARACTERISTICS OF INFANTS AND YOUNG CHILDREN</a:t>
            </a:r>
            <a:endParaRPr lang="en-GB" altLang="en-US" sz="2000">
              <a:solidFill>
                <a:srgbClr val="B28300"/>
              </a:solidFill>
            </a:endParaRPr>
          </a:p>
        </p:txBody>
      </p:sp>
      <p:sp>
        <p:nvSpPr>
          <p:cNvPr id="92163" name="Rectangle 3" descr="Parchment">
            <a:extLst>
              <a:ext uri="{FF2B5EF4-FFF2-40B4-BE49-F238E27FC236}">
                <a16:creationId xmlns:a16="http://schemas.microsoft.com/office/drawing/2014/main" id="{FB5E6983-61C5-7D1E-5A4B-6BD37B90BEFC}"/>
              </a:ext>
            </a:extLst>
          </p:cNvPr>
          <p:cNvSpPr>
            <a:spLocks noGrp="1" noChangeArrowheads="1"/>
          </p:cNvSpPr>
          <p:nvPr>
            <p:ph idx="1"/>
          </p:nvPr>
        </p:nvSpPr>
        <p:spPr>
          <a:xfrm>
            <a:off x="0" y="1214438"/>
            <a:ext cx="9144000" cy="5643562"/>
          </a:xfrm>
          <a:solidFill>
            <a:srgbClr val="FFCCFF">
              <a:alpha val="50195"/>
            </a:srgbClr>
          </a:solidFill>
        </p:spPr>
        <p:txBody>
          <a:bodyPr/>
          <a:lstStyle/>
          <a:p>
            <a:pPr eaLnBrk="1" hangingPunct="1">
              <a:buClr>
                <a:srgbClr val="B68600"/>
              </a:buClr>
              <a:buFontTx/>
              <a:buNone/>
            </a:pPr>
            <a:endParaRPr lang="sr-Cyrl-CS" altLang="en-US" sz="1600"/>
          </a:p>
          <a:p>
            <a:pPr eaLnBrk="1" hangingPunct="1">
              <a:buClr>
                <a:srgbClr val="6600CC"/>
              </a:buClr>
              <a:buFont typeface="Wingdings" panose="05000000000000000000" pitchFamily="2" charset="2"/>
              <a:buChar char="v"/>
            </a:pPr>
            <a:r>
              <a:rPr lang="en" altLang="en-US" sz="1600" b="1">
                <a:solidFill>
                  <a:srgbClr val="6600CC"/>
                </a:solidFill>
              </a:rPr>
              <a:t>Pharmacokinetics of infants (2-12 months):</a:t>
            </a:r>
          </a:p>
          <a:p>
            <a:pPr lvl="1" eaLnBrk="1" hangingPunct="1">
              <a:buClr>
                <a:srgbClr val="6600CC"/>
              </a:buClr>
              <a:buFont typeface="Arial" panose="020B0604020202020204" pitchFamily="34" charset="0"/>
              <a:buChar char="•"/>
            </a:pPr>
            <a:r>
              <a:rPr lang="en" altLang="en-US" sz="1500"/>
              <a:t>Higher percentage of body water (increased volume of distribution for water-soluble drugs, need for a loading dose)</a:t>
            </a:r>
          </a:p>
          <a:p>
            <a:pPr lvl="1" eaLnBrk="1" hangingPunct="1">
              <a:buClr>
                <a:srgbClr val="6600CC"/>
              </a:buClr>
              <a:buFont typeface="Arial" panose="020B0604020202020204" pitchFamily="34" charset="0"/>
              <a:buChar char="•"/>
            </a:pPr>
            <a:r>
              <a:rPr lang="en" altLang="en-US" sz="1500"/>
              <a:t>Decreased percentage of adipose tissue</a:t>
            </a:r>
          </a:p>
          <a:p>
            <a:pPr lvl="1" eaLnBrk="1" hangingPunct="1">
              <a:buClr>
                <a:srgbClr val="6600CC"/>
              </a:buClr>
              <a:buFont typeface="Arial" panose="020B0604020202020204" pitchFamily="34" charset="0"/>
              <a:buChar char="•"/>
            </a:pPr>
            <a:r>
              <a:rPr lang="en" altLang="en-US" sz="1500"/>
              <a:t>Reduced binding of drugs to plasma proteins (important for drugs that are highly bound to albumin - local anesthetics, diazepam, phenytoin, barbiturates, ampicillin)</a:t>
            </a:r>
          </a:p>
          <a:p>
            <a:pPr lvl="1" eaLnBrk="1" hangingPunct="1">
              <a:buClr>
                <a:srgbClr val="6600CC"/>
              </a:buClr>
              <a:buFont typeface="Arial" panose="020B0604020202020204" pitchFamily="34" charset="0"/>
              <a:buChar char="•"/>
            </a:pPr>
            <a:r>
              <a:rPr lang="en" altLang="en-US" sz="1500"/>
              <a:t>Slowed elimination of drugs</a:t>
            </a:r>
          </a:p>
          <a:p>
            <a:pPr eaLnBrk="1" hangingPunct="1">
              <a:buClr>
                <a:srgbClr val="B68600"/>
              </a:buClr>
              <a:buFontTx/>
              <a:buNone/>
            </a:pPr>
            <a:r>
              <a:rPr lang="en" altLang="en-US" sz="1600"/>
              <a:t> </a:t>
            </a:r>
          </a:p>
          <a:p>
            <a:pPr eaLnBrk="1" hangingPunct="1">
              <a:buClr>
                <a:srgbClr val="B68600"/>
              </a:buClr>
              <a:buFontTx/>
              <a:buNone/>
            </a:pPr>
            <a:r>
              <a:rPr lang="en" altLang="en-US" sz="1600"/>
              <a:t>In the middle of the first year of life, the speed of emptying the stomach, the processes of oxidation and glucuronidation in the liver, glomerular filtration and tubular secretion reach the speed of adults, while blood flow through the kidneys reaches the value of adults at the end of the first year.</a:t>
            </a:r>
          </a:p>
          <a:p>
            <a:pPr eaLnBrk="1" hangingPunct="1">
              <a:buClr>
                <a:srgbClr val="B68600"/>
              </a:buClr>
              <a:buFontTx/>
              <a:buNone/>
            </a:pPr>
            <a:r>
              <a:rPr lang="en" altLang="en-US" sz="1600"/>
              <a:t>  </a:t>
            </a:r>
          </a:p>
          <a:p>
            <a:pPr eaLnBrk="1" hangingPunct="1">
              <a:buClr>
                <a:srgbClr val="6600CC"/>
              </a:buClr>
              <a:buFont typeface="Wingdings" panose="05000000000000000000" pitchFamily="2" charset="2"/>
              <a:buChar char="v"/>
            </a:pPr>
            <a:r>
              <a:rPr lang="en" altLang="en-US" sz="1600" b="1">
                <a:solidFill>
                  <a:srgbClr val="6600CC"/>
                </a:solidFill>
              </a:rPr>
              <a:t>Pharmacokinetics in children from 2 to 12 years </a:t>
            </a:r>
            <a:r>
              <a:rPr lang="en" altLang="en-US" sz="1600"/>
              <a:t>:</a:t>
            </a:r>
          </a:p>
          <a:p>
            <a:pPr eaLnBrk="1" hangingPunct="1">
              <a:buClr>
                <a:srgbClr val="B68600"/>
              </a:buClr>
              <a:buFontTx/>
              <a:buNone/>
            </a:pPr>
            <a:r>
              <a:rPr lang="en" altLang="en-US" sz="1600"/>
              <a:t>The half-elimination time of drugs is shorter than in adults, due to faster metabolism and increased rate of excretion. At that age, </a:t>
            </a:r>
            <a:r>
              <a:rPr lang="en" altLang="en-US" sz="1600" b="1">
                <a:solidFill>
                  <a:srgbClr val="6600CC"/>
                </a:solidFill>
              </a:rPr>
              <a:t>the dose </a:t>
            </a:r>
            <a:r>
              <a:rPr lang="en" altLang="en-US" sz="1600"/>
              <a:t>of medication per kilogram of body weight is </a:t>
            </a:r>
            <a:r>
              <a:rPr lang="en" altLang="en-US" sz="1600" b="1">
                <a:solidFill>
                  <a:srgbClr val="6600CC"/>
                </a:solidFill>
              </a:rPr>
              <a:t>higher </a:t>
            </a:r>
            <a:r>
              <a:rPr lang="en" altLang="en-US" sz="1600"/>
              <a:t>than in adults.</a:t>
            </a:r>
            <a:endParaRPr lang="sr-Cyrl-CS" altLang="en-US" sz="2400"/>
          </a:p>
          <a:p>
            <a:pPr eaLnBrk="1" hangingPunct="1">
              <a:buClr>
                <a:srgbClr val="B68600"/>
              </a:buClr>
              <a:buFontTx/>
              <a:buNone/>
            </a:pPr>
            <a:endParaRPr lang="sr-Cyrl-CS" altLang="en-US" sz="1500"/>
          </a:p>
          <a:p>
            <a:pPr eaLnBrk="1" hangingPunct="1">
              <a:buClr>
                <a:srgbClr val="B68600"/>
              </a:buClr>
              <a:buFontTx/>
              <a:buNone/>
            </a:pPr>
            <a:endParaRPr lang="sr-Cyrl-CS" altLang="en-US" sz="1500"/>
          </a:p>
        </p:txBody>
      </p:sp>
      <p:sp>
        <p:nvSpPr>
          <p:cNvPr id="92164" name="Freeform 19">
            <a:extLst>
              <a:ext uri="{FF2B5EF4-FFF2-40B4-BE49-F238E27FC236}">
                <a16:creationId xmlns:a16="http://schemas.microsoft.com/office/drawing/2014/main" id="{F38C37AF-F5F8-636D-6495-ED9C5813E1CA}"/>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2165" name="Freeform 27">
            <a:extLst>
              <a:ext uri="{FF2B5EF4-FFF2-40B4-BE49-F238E27FC236}">
                <a16:creationId xmlns:a16="http://schemas.microsoft.com/office/drawing/2014/main" id="{B4C6550B-88DC-9F2F-087F-0F5A87954677}"/>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2166" name="Freeform 14">
            <a:extLst>
              <a:ext uri="{FF2B5EF4-FFF2-40B4-BE49-F238E27FC236}">
                <a16:creationId xmlns:a16="http://schemas.microsoft.com/office/drawing/2014/main" id="{E54C3E34-5F22-60A7-8770-0902DFF6E540}"/>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2167" name="Freeform 72">
            <a:extLst>
              <a:ext uri="{FF2B5EF4-FFF2-40B4-BE49-F238E27FC236}">
                <a16:creationId xmlns:a16="http://schemas.microsoft.com/office/drawing/2014/main" id="{DD006D67-262D-8FC4-C1FE-1555EFD1C3B3}"/>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4" descr="Parchment">
            <a:extLst>
              <a:ext uri="{FF2B5EF4-FFF2-40B4-BE49-F238E27FC236}">
                <a16:creationId xmlns:a16="http://schemas.microsoft.com/office/drawing/2014/main" id="{47270EEF-9CD3-20F5-C3D0-5F04A583175F}"/>
              </a:ext>
            </a:extLst>
          </p:cNvPr>
          <p:cNvSpPr>
            <a:spLocks noGrp="1" noChangeArrowheads="1"/>
          </p:cNvSpPr>
          <p:nvPr>
            <p:ph type="title"/>
          </p:nvPr>
        </p:nvSpPr>
        <p:spPr>
          <a:xfrm>
            <a:off x="0" y="0"/>
            <a:ext cx="9144000" cy="1214438"/>
          </a:xfrm>
          <a:solidFill>
            <a:srgbClr val="FFCCFF">
              <a:alpha val="50195"/>
            </a:srgbClr>
          </a:solidFill>
        </p:spPr>
        <p:txBody>
          <a:bodyPr/>
          <a:lstStyle/>
          <a:p>
            <a:pPr eaLnBrk="1" hangingPunct="1"/>
            <a:br>
              <a:rPr lang="sr-Cyrl-CS" altLang="en-US" sz="2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r>
              <a:rPr lang="en" altLang="en-US" sz="2000" b="1">
                <a:solidFill>
                  <a:srgbClr val="6600CC"/>
                </a:solidFill>
              </a:rPr>
              <a:t>PHARMACOTHERAPY IN CHILDREN </a:t>
            </a:r>
            <a:br>
              <a:rPr lang="sr-Cyrl-CS" altLang="en-US" sz="2000" b="1">
                <a:solidFill>
                  <a:srgbClr val="6600CC"/>
                </a:solidFill>
              </a:rPr>
            </a:br>
            <a:r>
              <a:rPr lang="en" altLang="en-US" sz="1600" b="1">
                <a:solidFill>
                  <a:srgbClr val="6600CC"/>
                </a:solidFill>
              </a:rPr>
              <a:t>DOSAGE OF DRUGS</a:t>
            </a:r>
            <a:endParaRPr lang="en-GB" altLang="en-US" sz="2000">
              <a:solidFill>
                <a:srgbClr val="B28300"/>
              </a:solidFill>
            </a:endParaRPr>
          </a:p>
        </p:txBody>
      </p:sp>
      <p:sp>
        <p:nvSpPr>
          <p:cNvPr id="93187" name="Rectangle 3" descr="Parchment">
            <a:extLst>
              <a:ext uri="{FF2B5EF4-FFF2-40B4-BE49-F238E27FC236}">
                <a16:creationId xmlns:a16="http://schemas.microsoft.com/office/drawing/2014/main" id="{0FAF89E4-ED84-A2B6-4523-6D97DEE82052}"/>
              </a:ext>
            </a:extLst>
          </p:cNvPr>
          <p:cNvSpPr>
            <a:spLocks noGrp="1" noChangeArrowheads="1"/>
          </p:cNvSpPr>
          <p:nvPr>
            <p:ph idx="1"/>
          </p:nvPr>
        </p:nvSpPr>
        <p:spPr>
          <a:xfrm>
            <a:off x="0" y="1214438"/>
            <a:ext cx="9144000" cy="5643562"/>
          </a:xfrm>
          <a:solidFill>
            <a:srgbClr val="FFCCFF">
              <a:alpha val="50195"/>
            </a:srgbClr>
          </a:solidFill>
        </p:spPr>
        <p:txBody>
          <a:bodyPr/>
          <a:lstStyle/>
          <a:p>
            <a:pPr eaLnBrk="1" hangingPunct="1">
              <a:buClr>
                <a:srgbClr val="B68600"/>
              </a:buClr>
              <a:buFontTx/>
              <a:buNone/>
            </a:pPr>
            <a:endParaRPr lang="sr-Cyrl-CS" altLang="en-US" sz="1600" dirty="0"/>
          </a:p>
          <a:p>
            <a:pPr eaLnBrk="1" hangingPunct="1">
              <a:buClr>
                <a:srgbClr val="6600CC"/>
              </a:buClr>
              <a:buFont typeface="Times New Roman" panose="02020603050405020304" pitchFamily="18" charset="0"/>
              <a:buAutoNum type="arabicPeriod"/>
            </a:pPr>
            <a:r>
              <a:rPr lang="en" altLang="en-US" sz="1600" b="1" dirty="0">
                <a:solidFill>
                  <a:srgbClr val="6600CC"/>
                </a:solidFill>
              </a:rPr>
              <a:t>Jung's formula (according to years of life):</a:t>
            </a:r>
          </a:p>
          <a:p>
            <a:pPr eaLnBrk="1" hangingPunct="1">
              <a:buClr>
                <a:srgbClr val="6600CC"/>
              </a:buClr>
              <a:buFont typeface="Times New Roman" panose="02020603050405020304" pitchFamily="18" charset="0"/>
              <a:buAutoNum type="arabicPeriod"/>
            </a:pPr>
            <a:endParaRPr lang="sr-Cyrl-CS" altLang="en-US" sz="1600" b="1" dirty="0">
              <a:solidFill>
                <a:srgbClr val="6600CC"/>
              </a:solidFill>
            </a:endParaRPr>
          </a:p>
          <a:p>
            <a:pPr eaLnBrk="1" hangingPunct="1">
              <a:buClr>
                <a:srgbClr val="6600CC"/>
              </a:buClr>
              <a:buFontTx/>
              <a:buNone/>
            </a:pPr>
            <a:r>
              <a:rPr lang="en" altLang="en-US" sz="1600" b="1" dirty="0">
                <a:solidFill>
                  <a:srgbClr val="6600CC"/>
                </a:solidFill>
              </a:rPr>
              <a:t>Dose </a:t>
            </a:r>
            <a:r>
              <a:rPr lang="en" altLang="en-US" sz="1600" b="1" baseline="-25000" dirty="0">
                <a:solidFill>
                  <a:srgbClr val="6600CC"/>
                </a:solidFill>
              </a:rPr>
              <a:t>(for a child) </a:t>
            </a:r>
            <a:r>
              <a:rPr lang="en" altLang="en-US" sz="1600" b="1" dirty="0">
                <a:solidFill>
                  <a:srgbClr val="6600CC"/>
                </a:solidFill>
              </a:rPr>
              <a:t>= </a:t>
            </a:r>
            <a:r>
              <a:rPr lang="en" altLang="en-US" sz="1600" dirty="0">
                <a:solidFill>
                  <a:srgbClr val="6600CC"/>
                </a:solidFill>
              </a:rPr>
              <a:t>Dose</a:t>
            </a:r>
            <a:r>
              <a:rPr lang="en" altLang="en-US" sz="1600" b="1" dirty="0">
                <a:solidFill>
                  <a:srgbClr val="6600CC"/>
                </a:solidFill>
              </a:rPr>
              <a:t> </a:t>
            </a:r>
            <a:r>
              <a:rPr lang="en" altLang="en-US" sz="1600" b="1" baseline="-25000" dirty="0">
                <a:solidFill>
                  <a:srgbClr val="6600CC"/>
                </a:solidFill>
              </a:rPr>
              <a:t>(for adults) </a:t>
            </a:r>
            <a:r>
              <a:rPr lang="en" altLang="en-US" sz="1100" dirty="0">
                <a:solidFill>
                  <a:srgbClr val="6600CC"/>
                </a:solidFill>
                <a:latin typeface="MS Reference Sans Serif" panose="020B0604030504040204" pitchFamily="34" charset="0"/>
              </a:rPr>
              <a:t>•</a:t>
            </a:r>
            <a:r>
              <a:rPr lang="en" altLang="en-US" sz="1600" b="1" dirty="0">
                <a:solidFill>
                  <a:srgbClr val="6600CC"/>
                </a:solidFill>
                <a:latin typeface="MS Reference Sans Serif" panose="020B0604030504040204" pitchFamily="34" charset="0"/>
              </a:rPr>
              <a:t> </a:t>
            </a:r>
            <a:endParaRPr lang="sr-Cyrl-CS" altLang="en-US" sz="1500" dirty="0"/>
          </a:p>
          <a:p>
            <a:pPr eaLnBrk="1" hangingPunct="1">
              <a:buClr>
                <a:srgbClr val="B68600"/>
              </a:buClr>
              <a:buFontTx/>
              <a:buNone/>
            </a:pPr>
            <a:r>
              <a:rPr lang="en" altLang="en-US" sz="1600" dirty="0"/>
              <a:t>   </a:t>
            </a:r>
          </a:p>
          <a:p>
            <a:pPr eaLnBrk="1" hangingPunct="1">
              <a:buClr>
                <a:srgbClr val="B68600"/>
              </a:buClr>
              <a:buFont typeface="Times New Roman" panose="02020603050405020304" pitchFamily="18" charset="0"/>
              <a:buAutoNum type="arabicPeriod"/>
            </a:pPr>
            <a:endParaRPr lang="sr-Cyrl-CS" altLang="en-US" sz="900" dirty="0"/>
          </a:p>
          <a:p>
            <a:pPr eaLnBrk="1" hangingPunct="1">
              <a:buClr>
                <a:srgbClr val="6600CC"/>
              </a:buClr>
              <a:buFontTx/>
              <a:buNone/>
            </a:pPr>
            <a:r>
              <a:rPr lang="en" altLang="en-US" sz="1600" b="1" dirty="0">
                <a:solidFill>
                  <a:srgbClr val="6600CC"/>
                </a:solidFill>
              </a:rPr>
              <a:t>2. Clark's formula (according to body weight) </a:t>
            </a:r>
            <a:r>
              <a:rPr lang="en" altLang="en-US" sz="1600" dirty="0"/>
              <a:t>:</a:t>
            </a:r>
          </a:p>
          <a:p>
            <a:pPr eaLnBrk="1" hangingPunct="1">
              <a:buClr>
                <a:srgbClr val="B68600"/>
              </a:buClr>
              <a:buFontTx/>
              <a:buNone/>
            </a:pPr>
            <a:r>
              <a:rPr lang="en" altLang="en-US" sz="1600" dirty="0"/>
              <a:t> </a:t>
            </a:r>
          </a:p>
          <a:p>
            <a:pPr eaLnBrk="1" hangingPunct="1">
              <a:buClr>
                <a:srgbClr val="B68600"/>
              </a:buClr>
              <a:buFontTx/>
              <a:buNone/>
            </a:pPr>
            <a:r>
              <a:rPr lang="en" altLang="en-US" sz="1600" dirty="0"/>
              <a:t>  </a:t>
            </a:r>
            <a:r>
              <a:rPr lang="en" altLang="en-US" sz="1600" b="1" dirty="0">
                <a:solidFill>
                  <a:srgbClr val="6600CC"/>
                </a:solidFill>
              </a:rPr>
              <a:t>Dose </a:t>
            </a:r>
            <a:r>
              <a:rPr lang="en" altLang="en-US" sz="1600" b="1" baseline="-25000" dirty="0">
                <a:solidFill>
                  <a:srgbClr val="6600CC"/>
                </a:solidFill>
              </a:rPr>
              <a:t>(for a child)</a:t>
            </a:r>
            <a:r>
              <a:rPr lang="en" altLang="en-US" sz="1600" baseline="-25000" dirty="0"/>
              <a:t> </a:t>
            </a:r>
            <a:r>
              <a:rPr lang="en" altLang="en-US" sz="1600" dirty="0">
                <a:solidFill>
                  <a:srgbClr val="6600CC"/>
                </a:solidFill>
              </a:rPr>
              <a:t>= Dose </a:t>
            </a:r>
            <a:r>
              <a:rPr lang="en" altLang="en-US" sz="1600" b="1" baseline="-25000" dirty="0">
                <a:solidFill>
                  <a:srgbClr val="6600CC"/>
                </a:solidFill>
              </a:rPr>
              <a:t>(for adults) </a:t>
            </a:r>
            <a:r>
              <a:rPr lang="en" altLang="en-US" sz="1100" dirty="0">
                <a:solidFill>
                  <a:srgbClr val="6600CC"/>
                </a:solidFill>
                <a:latin typeface="MS Reference Sans Serif" panose="020B0604030504040204" pitchFamily="34" charset="0"/>
              </a:rPr>
              <a:t>•</a:t>
            </a:r>
          </a:p>
          <a:p>
            <a:pPr eaLnBrk="1" hangingPunct="1">
              <a:buClr>
                <a:srgbClr val="B68600"/>
              </a:buClr>
              <a:buFont typeface="Times New Roman" panose="02020603050405020304" pitchFamily="18" charset="0"/>
              <a:buAutoNum type="arabicPeriod"/>
            </a:pPr>
            <a:endParaRPr lang="sr-Cyrl-CS" altLang="en-US" sz="1100" dirty="0">
              <a:solidFill>
                <a:srgbClr val="6600CC"/>
              </a:solidFill>
              <a:latin typeface="MS Reference Sans Serif" panose="020B0604030504040204" pitchFamily="34" charset="0"/>
            </a:endParaRPr>
          </a:p>
          <a:p>
            <a:pPr eaLnBrk="1" hangingPunct="1">
              <a:buClr>
                <a:srgbClr val="B68600"/>
              </a:buClr>
              <a:buFont typeface="Times New Roman" panose="02020603050405020304" pitchFamily="18" charset="0"/>
              <a:buAutoNum type="arabicPeriod"/>
            </a:pPr>
            <a:endParaRPr lang="sr-Cyrl-CS" altLang="en-US" sz="1100" dirty="0">
              <a:solidFill>
                <a:srgbClr val="6600CC"/>
              </a:solidFill>
              <a:latin typeface="MS Reference Sans Serif" panose="020B0604030504040204" pitchFamily="34" charset="0"/>
            </a:endParaRPr>
          </a:p>
          <a:p>
            <a:pPr eaLnBrk="1" hangingPunct="1">
              <a:buClr>
                <a:srgbClr val="6600CC"/>
              </a:buClr>
              <a:buFontTx/>
              <a:buNone/>
            </a:pPr>
            <a:r>
              <a:rPr lang="en" altLang="en-US" sz="1600" b="1" dirty="0">
                <a:solidFill>
                  <a:srgbClr val="6600CC"/>
                </a:solidFill>
              </a:rPr>
              <a:t>3. According to the body surface</a:t>
            </a:r>
          </a:p>
          <a:p>
            <a:pPr eaLnBrk="1" hangingPunct="1">
              <a:buClr>
                <a:srgbClr val="6600CC"/>
              </a:buClr>
              <a:buFontTx/>
              <a:buNone/>
            </a:pPr>
            <a:endParaRPr lang="sr-Cyrl-CS" altLang="en-US" sz="3600" b="1" dirty="0">
              <a:solidFill>
                <a:srgbClr val="6600CC"/>
              </a:solidFill>
            </a:endParaRPr>
          </a:p>
          <a:p>
            <a:pPr eaLnBrk="1" hangingPunct="1">
              <a:buClr>
                <a:srgbClr val="6600CC"/>
              </a:buClr>
              <a:buFont typeface="Wingdings" panose="05000000000000000000" pitchFamily="2" charset="2"/>
              <a:buChar char="v"/>
            </a:pPr>
            <a:r>
              <a:rPr lang="en" altLang="en-US" sz="1600" dirty="0"/>
              <a:t>Calculating the dose of the drug using the specified formulas is not reliable enough and is applied only if the manufacturer's instructions are missing.</a:t>
            </a:r>
          </a:p>
          <a:p>
            <a:pPr eaLnBrk="1" hangingPunct="1">
              <a:buClr>
                <a:srgbClr val="B68600"/>
              </a:buClr>
              <a:buFontTx/>
              <a:buNone/>
            </a:pPr>
            <a:endParaRPr lang="sr-Cyrl-CS" altLang="en-US" sz="1500" dirty="0"/>
          </a:p>
        </p:txBody>
      </p:sp>
      <p:sp>
        <p:nvSpPr>
          <p:cNvPr id="93188" name="Freeform 19">
            <a:extLst>
              <a:ext uri="{FF2B5EF4-FFF2-40B4-BE49-F238E27FC236}">
                <a16:creationId xmlns:a16="http://schemas.microsoft.com/office/drawing/2014/main" id="{7D72B7FE-1D9C-A0A7-0E1E-C418CC34C597}"/>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3189" name="Freeform 27">
            <a:extLst>
              <a:ext uri="{FF2B5EF4-FFF2-40B4-BE49-F238E27FC236}">
                <a16:creationId xmlns:a16="http://schemas.microsoft.com/office/drawing/2014/main" id="{85DF60A6-A0E2-69FA-FBBB-58E81954C65E}"/>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3190" name="Freeform 14">
            <a:extLst>
              <a:ext uri="{FF2B5EF4-FFF2-40B4-BE49-F238E27FC236}">
                <a16:creationId xmlns:a16="http://schemas.microsoft.com/office/drawing/2014/main" id="{87F5B148-B6CB-0148-955E-87E5F6EC9507}"/>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3191" name="Freeform 72">
            <a:extLst>
              <a:ext uri="{FF2B5EF4-FFF2-40B4-BE49-F238E27FC236}">
                <a16:creationId xmlns:a16="http://schemas.microsoft.com/office/drawing/2014/main" id="{1EFB25A9-D7FA-ABB1-D87D-773256F2CC4B}"/>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cxnSp>
        <p:nvCxnSpPr>
          <p:cNvPr id="93192" name="Straight Connector 8">
            <a:extLst>
              <a:ext uri="{FF2B5EF4-FFF2-40B4-BE49-F238E27FC236}">
                <a16:creationId xmlns:a16="http://schemas.microsoft.com/office/drawing/2014/main" id="{C5500E6A-135E-9CE2-7F43-C67526C552F6}"/>
              </a:ext>
            </a:extLst>
          </p:cNvPr>
          <p:cNvCxnSpPr>
            <a:cxnSpLocks noChangeShapeType="1"/>
          </p:cNvCxnSpPr>
          <p:nvPr/>
        </p:nvCxnSpPr>
        <p:spPr bwMode="auto">
          <a:xfrm>
            <a:off x="3571875" y="2286000"/>
            <a:ext cx="1857375" cy="1588"/>
          </a:xfrm>
          <a:prstGeom prst="line">
            <a:avLst/>
          </a:prstGeom>
          <a:noFill/>
          <a:ln w="9525" algn="ctr">
            <a:solidFill>
              <a:srgbClr val="6600CC"/>
            </a:solidFill>
            <a:round/>
            <a:headEnd/>
            <a:tailEnd/>
          </a:ln>
          <a:extLst>
            <a:ext uri="{909E8E84-426E-40DD-AFC4-6F175D3DCCD1}">
              <a14:hiddenFill xmlns:a14="http://schemas.microsoft.com/office/drawing/2010/main">
                <a:noFill/>
              </a14:hiddenFill>
            </a:ext>
          </a:extLst>
        </p:spPr>
      </p:cxnSp>
      <p:sp>
        <p:nvSpPr>
          <p:cNvPr id="93193" name="TextBox 27">
            <a:extLst>
              <a:ext uri="{FF2B5EF4-FFF2-40B4-BE49-F238E27FC236}">
                <a16:creationId xmlns:a16="http://schemas.microsoft.com/office/drawing/2014/main" id="{C0579250-4E60-9A9F-2850-62784B0CDFF3}"/>
              </a:ext>
            </a:extLst>
          </p:cNvPr>
          <p:cNvSpPr txBox="1">
            <a:spLocks noChangeArrowheads="1"/>
          </p:cNvSpPr>
          <p:nvPr/>
        </p:nvSpPr>
        <p:spPr bwMode="auto">
          <a:xfrm>
            <a:off x="3643313" y="1928813"/>
            <a:ext cx="1936799"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dirty="0">
                <a:solidFill>
                  <a:srgbClr val="6600CC"/>
                </a:solidFill>
              </a:rPr>
              <a:t>the age of the child</a:t>
            </a:r>
            <a:endParaRPr lang="en-US" altLang="en-US" sz="2200" baseline="-25000" dirty="0">
              <a:solidFill>
                <a:srgbClr val="6600CC"/>
              </a:solidFill>
            </a:endParaRPr>
          </a:p>
        </p:txBody>
      </p:sp>
      <p:sp>
        <p:nvSpPr>
          <p:cNvPr id="93194" name="TextBox 27">
            <a:extLst>
              <a:ext uri="{FF2B5EF4-FFF2-40B4-BE49-F238E27FC236}">
                <a16:creationId xmlns:a16="http://schemas.microsoft.com/office/drawing/2014/main" id="{9F3F7B62-37DD-1228-6D53-33BFC6934A41}"/>
              </a:ext>
            </a:extLst>
          </p:cNvPr>
          <p:cNvSpPr txBox="1">
            <a:spLocks noChangeArrowheads="1"/>
          </p:cNvSpPr>
          <p:nvPr/>
        </p:nvSpPr>
        <p:spPr bwMode="auto">
          <a:xfrm>
            <a:off x="3571875" y="2214563"/>
            <a:ext cx="185737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dirty="0">
                <a:solidFill>
                  <a:srgbClr val="6600CC"/>
                </a:solidFill>
              </a:rPr>
              <a:t>child's age + 12</a:t>
            </a:r>
            <a:endParaRPr lang="en-US" altLang="en-US" sz="2200" baseline="-25000" dirty="0">
              <a:solidFill>
                <a:srgbClr val="6600CC"/>
              </a:solidFill>
            </a:endParaRPr>
          </a:p>
        </p:txBody>
      </p:sp>
      <p:cxnSp>
        <p:nvCxnSpPr>
          <p:cNvPr id="93195" name="Straight Connector 14">
            <a:extLst>
              <a:ext uri="{FF2B5EF4-FFF2-40B4-BE49-F238E27FC236}">
                <a16:creationId xmlns:a16="http://schemas.microsoft.com/office/drawing/2014/main" id="{0BF20C32-D535-4E26-5C92-40F12A440F3A}"/>
              </a:ext>
            </a:extLst>
          </p:cNvPr>
          <p:cNvCxnSpPr>
            <a:cxnSpLocks noChangeShapeType="1"/>
          </p:cNvCxnSpPr>
          <p:nvPr/>
        </p:nvCxnSpPr>
        <p:spPr bwMode="auto">
          <a:xfrm>
            <a:off x="3571875" y="3611563"/>
            <a:ext cx="2214563" cy="1587"/>
          </a:xfrm>
          <a:prstGeom prst="line">
            <a:avLst/>
          </a:prstGeom>
          <a:noFill/>
          <a:ln w="9525" algn="ctr">
            <a:solidFill>
              <a:srgbClr val="6600CC"/>
            </a:solidFill>
            <a:round/>
            <a:headEnd/>
            <a:tailEnd/>
          </a:ln>
          <a:extLst>
            <a:ext uri="{909E8E84-426E-40DD-AFC4-6F175D3DCCD1}">
              <a14:hiddenFill xmlns:a14="http://schemas.microsoft.com/office/drawing/2010/main">
                <a:noFill/>
              </a14:hiddenFill>
            </a:ext>
          </a:extLst>
        </p:spPr>
      </p:cxnSp>
      <p:sp>
        <p:nvSpPr>
          <p:cNvPr id="93196" name="TextBox 27">
            <a:extLst>
              <a:ext uri="{FF2B5EF4-FFF2-40B4-BE49-F238E27FC236}">
                <a16:creationId xmlns:a16="http://schemas.microsoft.com/office/drawing/2014/main" id="{B75B21D3-1BE6-88E0-A2A9-8ECA558C9441}"/>
              </a:ext>
            </a:extLst>
          </p:cNvPr>
          <p:cNvSpPr txBox="1">
            <a:spLocks noChangeArrowheads="1"/>
          </p:cNvSpPr>
          <p:nvPr/>
        </p:nvSpPr>
        <p:spPr bwMode="auto">
          <a:xfrm>
            <a:off x="3571875" y="3246438"/>
            <a:ext cx="2714625"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solidFill>
                  <a:srgbClr val="6600CC"/>
                </a:solidFill>
              </a:rPr>
              <a:t>child's body weight (kg)</a:t>
            </a:r>
            <a:endParaRPr lang="en-US" altLang="en-US" sz="2200" baseline="-25000">
              <a:solidFill>
                <a:srgbClr val="6600CC"/>
              </a:solidFill>
            </a:endParaRPr>
          </a:p>
        </p:txBody>
      </p:sp>
      <p:sp>
        <p:nvSpPr>
          <p:cNvPr id="93197" name="TextBox 27">
            <a:extLst>
              <a:ext uri="{FF2B5EF4-FFF2-40B4-BE49-F238E27FC236}">
                <a16:creationId xmlns:a16="http://schemas.microsoft.com/office/drawing/2014/main" id="{B795B04D-30F4-9654-56D2-441240D2C255}"/>
              </a:ext>
            </a:extLst>
          </p:cNvPr>
          <p:cNvSpPr txBox="1">
            <a:spLocks noChangeArrowheads="1"/>
          </p:cNvSpPr>
          <p:nvPr/>
        </p:nvSpPr>
        <p:spPr bwMode="auto">
          <a:xfrm>
            <a:off x="4286250" y="3571875"/>
            <a:ext cx="500063" cy="31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buFontTx/>
              <a:buNone/>
            </a:pPr>
            <a:r>
              <a:rPr lang="en" altLang="en-US" sz="2200" baseline="-25000">
                <a:solidFill>
                  <a:srgbClr val="6600CC"/>
                </a:solidFill>
              </a:rPr>
              <a:t>70</a:t>
            </a:r>
            <a:endParaRPr lang="en-US" altLang="en-US" sz="2200" baseline="-25000">
              <a:solidFill>
                <a:srgbClr val="6600CC"/>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4" descr="Parchment">
            <a:extLst>
              <a:ext uri="{FF2B5EF4-FFF2-40B4-BE49-F238E27FC236}">
                <a16:creationId xmlns:a16="http://schemas.microsoft.com/office/drawing/2014/main" id="{DC5580CF-B366-FA69-6436-DE5C0D597A04}"/>
              </a:ext>
            </a:extLst>
          </p:cNvPr>
          <p:cNvSpPr>
            <a:spLocks noGrp="1" noChangeArrowheads="1"/>
          </p:cNvSpPr>
          <p:nvPr>
            <p:ph type="title"/>
          </p:nvPr>
        </p:nvSpPr>
        <p:spPr>
          <a:xfrm>
            <a:off x="0" y="0"/>
            <a:ext cx="9144000" cy="1214438"/>
          </a:xfrm>
          <a:solidFill>
            <a:srgbClr val="FFCCFF">
              <a:alpha val="50195"/>
            </a:srgbClr>
          </a:solidFill>
        </p:spPr>
        <p:txBody>
          <a:bodyPr/>
          <a:lstStyle/>
          <a:p>
            <a:pPr eaLnBrk="1" hangingPunct="1"/>
            <a:br>
              <a:rPr lang="sr-Cyrl-CS" altLang="en-US" sz="2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r>
              <a:rPr lang="en" altLang="en-US" sz="2000" b="1" dirty="0">
                <a:solidFill>
                  <a:srgbClr val="6600CC"/>
                </a:solidFill>
              </a:rPr>
              <a:t>PHARMACOTHERAPY IN CHILDREN </a:t>
            </a:r>
            <a:br>
              <a:rPr lang="sr-Cyrl-CS" altLang="en-US" sz="2000" b="1" dirty="0">
                <a:solidFill>
                  <a:srgbClr val="6600CC"/>
                </a:solidFill>
              </a:rPr>
            </a:br>
            <a:r>
              <a:rPr lang="en" altLang="en-US" sz="1600" b="1" dirty="0">
                <a:solidFill>
                  <a:srgbClr val="6600CC"/>
                </a:solidFill>
              </a:rPr>
              <a:t>CONTRAINDICATIONS AND</a:t>
            </a:r>
            <a:r>
              <a:rPr lang="en" altLang="en-US" sz="2000" b="1" dirty="0">
                <a:solidFill>
                  <a:srgbClr val="6600CC"/>
                </a:solidFill>
              </a:rPr>
              <a:t> </a:t>
            </a:r>
            <a:r>
              <a:rPr lang="en" altLang="en-US" sz="1600" b="1" dirty="0">
                <a:solidFill>
                  <a:srgbClr val="6600CC"/>
                </a:solidFill>
              </a:rPr>
              <a:t>SPECIFIC ADVERSE EFFECTS</a:t>
            </a:r>
            <a:endParaRPr lang="en-GB" altLang="en-US" sz="2000" dirty="0">
              <a:solidFill>
                <a:srgbClr val="B28300"/>
              </a:solidFill>
            </a:endParaRPr>
          </a:p>
        </p:txBody>
      </p:sp>
      <p:sp>
        <p:nvSpPr>
          <p:cNvPr id="94211" name="Rectangle 3" descr="Parchment">
            <a:extLst>
              <a:ext uri="{FF2B5EF4-FFF2-40B4-BE49-F238E27FC236}">
                <a16:creationId xmlns:a16="http://schemas.microsoft.com/office/drawing/2014/main" id="{AE944EF0-713D-119E-AAB4-1A070D1420B3}"/>
              </a:ext>
            </a:extLst>
          </p:cNvPr>
          <p:cNvSpPr>
            <a:spLocks noGrp="1" noChangeArrowheads="1"/>
          </p:cNvSpPr>
          <p:nvPr>
            <p:ph idx="1"/>
          </p:nvPr>
        </p:nvSpPr>
        <p:spPr>
          <a:xfrm>
            <a:off x="0" y="1214438"/>
            <a:ext cx="9144000" cy="5643562"/>
          </a:xfrm>
          <a:solidFill>
            <a:srgbClr val="FFCCFF">
              <a:alpha val="50195"/>
            </a:srgbClr>
          </a:solidFill>
        </p:spPr>
        <p:txBody>
          <a:bodyPr/>
          <a:lstStyle/>
          <a:p>
            <a:pPr eaLnBrk="1" hangingPunct="1">
              <a:buClr>
                <a:srgbClr val="6600CC"/>
              </a:buClr>
              <a:buFont typeface="Wingdings" panose="05000000000000000000" pitchFamily="2" charset="2"/>
              <a:buChar char="v"/>
            </a:pPr>
            <a:r>
              <a:rPr lang="en" altLang="en-US" sz="1600" dirty="0"/>
              <a:t>In children, the use of following drugs is </a:t>
            </a:r>
            <a:r>
              <a:rPr lang="en" altLang="en-US" sz="1600" b="1" dirty="0"/>
              <a:t>contraindicated </a:t>
            </a:r>
            <a:r>
              <a:rPr lang="en" altLang="en-US" sz="1600" dirty="0"/>
              <a:t>:</a:t>
            </a:r>
          </a:p>
          <a:p>
            <a:pPr lvl="1" eaLnBrk="1" hangingPunct="1">
              <a:buClr>
                <a:srgbClr val="6600CC"/>
              </a:buClr>
              <a:buFont typeface="Wingdings" panose="05000000000000000000" pitchFamily="2" charset="2"/>
              <a:buChar char="v"/>
            </a:pPr>
            <a:r>
              <a:rPr lang="en" altLang="en-US" sz="1600" b="1" dirty="0">
                <a:solidFill>
                  <a:srgbClr val="C00000"/>
                </a:solidFill>
              </a:rPr>
              <a:t>tetracycline</a:t>
            </a:r>
            <a:r>
              <a:rPr lang="en" altLang="en-US" sz="1600" dirty="0">
                <a:solidFill>
                  <a:srgbClr val="6600CC"/>
                </a:solidFill>
              </a:rPr>
              <a:t> </a:t>
            </a:r>
            <a:r>
              <a:rPr lang="en" altLang="en-US" sz="1600" dirty="0"/>
              <a:t>(accumulation in teeth and bones during growth - tooth discolouration and hypoplastic enamel)</a:t>
            </a:r>
          </a:p>
          <a:p>
            <a:pPr lvl="1" eaLnBrk="1" hangingPunct="1">
              <a:buClr>
                <a:srgbClr val="6600CC"/>
              </a:buClr>
              <a:buFont typeface="Wingdings" panose="05000000000000000000" pitchFamily="2" charset="2"/>
              <a:buChar char="v"/>
            </a:pPr>
            <a:r>
              <a:rPr lang="en" altLang="en-US" sz="1600" b="1" dirty="0">
                <a:solidFill>
                  <a:srgbClr val="C00000"/>
                </a:solidFill>
              </a:rPr>
              <a:t>quinolone antibiotics and uroantiseptics </a:t>
            </a:r>
            <a:r>
              <a:rPr lang="en" altLang="en-US" sz="1600" dirty="0"/>
              <a:t>(in children under the age of 17, they disturb the development of joint cartilages)</a:t>
            </a:r>
          </a:p>
          <a:p>
            <a:pPr lvl="1" eaLnBrk="1" hangingPunct="1">
              <a:buClr>
                <a:srgbClr val="6600CC"/>
              </a:buClr>
              <a:buFont typeface="Wingdings" panose="05000000000000000000" pitchFamily="2" charset="2"/>
              <a:buChar char="v"/>
            </a:pPr>
            <a:r>
              <a:rPr lang="en" altLang="en-US" sz="1600" b="1" dirty="0">
                <a:solidFill>
                  <a:srgbClr val="C00000"/>
                </a:solidFill>
              </a:rPr>
              <a:t>Acetylsalicylic acid </a:t>
            </a:r>
            <a:r>
              <a:rPr lang="en" altLang="en-US" sz="1600" dirty="0"/>
              <a:t>(in children under 8 years old, who have a viral infection, leads to hepatorenal failure - Reye's syndrome)</a:t>
            </a:r>
          </a:p>
          <a:p>
            <a:pPr lvl="1" eaLnBrk="1" hangingPunct="1">
              <a:buClr>
                <a:srgbClr val="6600CC"/>
              </a:buClr>
              <a:buFont typeface="Wingdings" panose="05000000000000000000" pitchFamily="2" charset="2"/>
              <a:buChar char="v"/>
            </a:pPr>
            <a:r>
              <a:rPr lang="en" altLang="en-US" sz="1600" b="1" dirty="0">
                <a:solidFill>
                  <a:srgbClr val="C00000"/>
                </a:solidFill>
              </a:rPr>
              <a:t>chloramphenicol</a:t>
            </a:r>
            <a:r>
              <a:rPr lang="en" altLang="en-US" sz="1600" dirty="0">
                <a:solidFill>
                  <a:srgbClr val="6600CC"/>
                </a:solidFill>
              </a:rPr>
              <a:t> </a:t>
            </a:r>
            <a:r>
              <a:rPr lang="en" altLang="en-US" sz="1600" dirty="0"/>
              <a:t>(during the first month of life it can cause gray baby syndrome - damage to vital organs with anemia and collapse)</a:t>
            </a:r>
          </a:p>
          <a:p>
            <a:pPr eaLnBrk="1" hangingPunct="1">
              <a:buClr>
                <a:srgbClr val="B68600"/>
              </a:buClr>
              <a:buFontTx/>
              <a:buNone/>
            </a:pPr>
            <a:r>
              <a:rPr lang="en" altLang="en-US" sz="1100" dirty="0"/>
              <a:t> </a:t>
            </a:r>
          </a:p>
          <a:p>
            <a:pPr eaLnBrk="1" hangingPunct="1">
              <a:buClr>
                <a:srgbClr val="6600CC"/>
              </a:buClr>
              <a:buFont typeface="Wingdings" panose="05000000000000000000" pitchFamily="2" charset="2"/>
              <a:buChar char="v"/>
            </a:pPr>
            <a:r>
              <a:rPr lang="en" altLang="en-US" sz="1600" dirty="0"/>
              <a:t>The use of drugs that show specific side effects in children should be carefully considered:</a:t>
            </a:r>
          </a:p>
          <a:p>
            <a:pPr lvl="1" eaLnBrk="1" hangingPunct="1">
              <a:buClr>
                <a:srgbClr val="6600CC"/>
              </a:buClr>
              <a:buFont typeface="Wingdings" panose="05000000000000000000" pitchFamily="2" charset="2"/>
              <a:buChar char="v"/>
            </a:pPr>
            <a:r>
              <a:rPr lang="en" altLang="en-US" sz="1600" b="1" dirty="0">
                <a:solidFill>
                  <a:srgbClr val="6600CC"/>
                </a:solidFill>
              </a:rPr>
              <a:t>barbiturates </a:t>
            </a:r>
            <a:r>
              <a:rPr lang="en" altLang="en-US" sz="1600" dirty="0"/>
              <a:t>(can cause excitement and hyperactivity; chronic use interferes with learning and normal behavior)</a:t>
            </a:r>
          </a:p>
          <a:p>
            <a:pPr lvl="1" eaLnBrk="1" hangingPunct="1">
              <a:buClr>
                <a:srgbClr val="6600CC"/>
              </a:buClr>
              <a:buFont typeface="Wingdings" panose="05000000000000000000" pitchFamily="2" charset="2"/>
              <a:buChar char="v"/>
            </a:pPr>
            <a:r>
              <a:rPr lang="en" altLang="en-US" sz="1600" b="1" dirty="0">
                <a:solidFill>
                  <a:srgbClr val="6600CC"/>
                </a:solidFill>
              </a:rPr>
              <a:t>valproate </a:t>
            </a:r>
            <a:r>
              <a:rPr lang="en" altLang="en-US" sz="1600" dirty="0"/>
              <a:t>(hepatotoxic for children under 2 years old)</a:t>
            </a:r>
          </a:p>
          <a:p>
            <a:pPr lvl="1" eaLnBrk="1" hangingPunct="1">
              <a:buClr>
                <a:srgbClr val="6600CC"/>
              </a:buClr>
              <a:buFont typeface="Wingdings" panose="05000000000000000000" pitchFamily="2" charset="2"/>
              <a:buChar char="v"/>
            </a:pPr>
            <a:r>
              <a:rPr lang="en" altLang="en-US" sz="1600" b="1" dirty="0">
                <a:solidFill>
                  <a:srgbClr val="6600CC"/>
                </a:solidFill>
              </a:rPr>
              <a:t>phenytoin </a:t>
            </a:r>
            <a:r>
              <a:rPr lang="en" altLang="en-US" sz="1600" dirty="0"/>
              <a:t>(thickening of the skull and coarse facial features)</a:t>
            </a:r>
          </a:p>
          <a:p>
            <a:pPr lvl="1" eaLnBrk="1" hangingPunct="1">
              <a:buClr>
                <a:srgbClr val="6600CC"/>
              </a:buClr>
              <a:buFont typeface="Wingdings" panose="05000000000000000000" pitchFamily="2" charset="2"/>
              <a:buChar char="v"/>
            </a:pPr>
            <a:r>
              <a:rPr lang="en" altLang="en-US" sz="1600" b="1" dirty="0">
                <a:solidFill>
                  <a:srgbClr val="6600CC"/>
                </a:solidFill>
              </a:rPr>
              <a:t>corticosteroids </a:t>
            </a:r>
            <a:r>
              <a:rPr lang="en" altLang="en-US" sz="1600" dirty="0"/>
              <a:t>(chronic use slows growth)</a:t>
            </a:r>
          </a:p>
          <a:p>
            <a:pPr lvl="1" eaLnBrk="1" hangingPunct="1">
              <a:buClr>
                <a:srgbClr val="6600CC"/>
              </a:buClr>
              <a:buFont typeface="Wingdings" panose="05000000000000000000" pitchFamily="2" charset="2"/>
              <a:buChar char="v"/>
            </a:pPr>
            <a:r>
              <a:rPr lang="en" altLang="en-US" sz="1600" b="1" dirty="0">
                <a:solidFill>
                  <a:srgbClr val="6600CC"/>
                </a:solidFill>
              </a:rPr>
              <a:t>indomethacin </a:t>
            </a:r>
            <a:r>
              <a:rPr lang="en" altLang="en-US" sz="1600" dirty="0"/>
              <a:t>(kidney failure and bowel perforation)</a:t>
            </a:r>
          </a:p>
          <a:p>
            <a:pPr lvl="1" eaLnBrk="1" hangingPunct="1">
              <a:buClr>
                <a:srgbClr val="6600CC"/>
              </a:buClr>
              <a:buFont typeface="Wingdings" panose="05000000000000000000" pitchFamily="2" charset="2"/>
              <a:buChar char="v"/>
            </a:pPr>
            <a:r>
              <a:rPr lang="en" altLang="en-US" sz="1600" b="1" dirty="0">
                <a:solidFill>
                  <a:srgbClr val="6600CC"/>
                </a:solidFill>
              </a:rPr>
              <a:t>furosemide </a:t>
            </a:r>
            <a:r>
              <a:rPr lang="en" altLang="en-US" sz="1600" dirty="0"/>
              <a:t>(nephrocalcinosis)</a:t>
            </a:r>
          </a:p>
          <a:p>
            <a:pPr lvl="1" eaLnBrk="1" hangingPunct="1">
              <a:buClr>
                <a:srgbClr val="6600CC"/>
              </a:buClr>
              <a:buFont typeface="Wingdings" panose="05000000000000000000" pitchFamily="2" charset="2"/>
              <a:buChar char="v"/>
            </a:pPr>
            <a:r>
              <a:rPr lang="en" altLang="en-US" sz="1600" b="1" dirty="0">
                <a:solidFill>
                  <a:srgbClr val="6600CC"/>
                </a:solidFill>
              </a:rPr>
              <a:t>antihistamines </a:t>
            </a:r>
            <a:r>
              <a:rPr lang="en" altLang="en-US" sz="1600" dirty="0"/>
              <a:t>(can cause excitement and hyperactivity)</a:t>
            </a:r>
          </a:p>
          <a:p>
            <a:pPr eaLnBrk="1" hangingPunct="1">
              <a:buClr>
                <a:srgbClr val="6600CC"/>
              </a:buClr>
              <a:buFont typeface="Wingdings" panose="05000000000000000000" pitchFamily="2" charset="2"/>
              <a:buChar char="v"/>
            </a:pPr>
            <a:endParaRPr lang="sr-Cyrl-CS" altLang="en-US" sz="1600" dirty="0"/>
          </a:p>
          <a:p>
            <a:pPr eaLnBrk="1" hangingPunct="1">
              <a:buClr>
                <a:srgbClr val="B68600"/>
              </a:buClr>
              <a:buFontTx/>
              <a:buNone/>
            </a:pPr>
            <a:r>
              <a:rPr lang="en" altLang="en-US" sz="1600" dirty="0"/>
              <a:t> </a:t>
            </a:r>
            <a:endParaRPr lang="sr-Cyrl-CS" altLang="en-US" sz="24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p:txBody>
      </p:sp>
      <p:sp>
        <p:nvSpPr>
          <p:cNvPr id="94212" name="Freeform 19">
            <a:extLst>
              <a:ext uri="{FF2B5EF4-FFF2-40B4-BE49-F238E27FC236}">
                <a16:creationId xmlns:a16="http://schemas.microsoft.com/office/drawing/2014/main" id="{3C08F81B-5E32-2EFA-CAAC-5D6FDC45E7DF}"/>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4213" name="Freeform 27">
            <a:extLst>
              <a:ext uri="{FF2B5EF4-FFF2-40B4-BE49-F238E27FC236}">
                <a16:creationId xmlns:a16="http://schemas.microsoft.com/office/drawing/2014/main" id="{6A80FB6E-1942-9C7E-B3F1-C9CA512DFCAC}"/>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4214" name="Freeform 14">
            <a:extLst>
              <a:ext uri="{FF2B5EF4-FFF2-40B4-BE49-F238E27FC236}">
                <a16:creationId xmlns:a16="http://schemas.microsoft.com/office/drawing/2014/main" id="{0B45A02A-18DC-A56F-E0A9-B1142C2B7F91}"/>
              </a:ext>
            </a:extLst>
          </p:cNvPr>
          <p:cNvSpPr>
            <a:spLocks noChangeArrowheads="1"/>
          </p:cNvSpPr>
          <p:nvPr/>
        </p:nvSpPr>
        <p:spPr bwMode="auto">
          <a:xfrm>
            <a:off x="1008063" y="4249738"/>
            <a:ext cx="1452562" cy="1179512"/>
          </a:xfrm>
          <a:custGeom>
            <a:avLst/>
            <a:gdLst>
              <a:gd name="T0" fmla="*/ 0 w 1451728"/>
              <a:gd name="T1" fmla="*/ 1169738 h 1179921"/>
              <a:gd name="T2" fmla="*/ 133884 w 1451728"/>
              <a:gd name="T3" fmla="*/ 179123 h 1179921"/>
              <a:gd name="T4" fmla="*/ 258204 w 1451728"/>
              <a:gd name="T5" fmla="*/ 95014 h 1179921"/>
              <a:gd name="T6" fmla="*/ 487719 w 1451728"/>
              <a:gd name="T7" fmla="*/ 609011 h 1179921"/>
              <a:gd name="T8" fmla="*/ 937185 w 1451728"/>
              <a:gd name="T9" fmla="*/ 898717 h 1179921"/>
              <a:gd name="T10" fmla="*/ 1472722 w 1451728"/>
              <a:gd name="T11" fmla="*/ 1029552 h 1179921"/>
              <a:gd name="T12" fmla="*/ 0 60000 65536"/>
              <a:gd name="T13" fmla="*/ 0 60000 65536"/>
              <a:gd name="T14" fmla="*/ 0 60000 65536"/>
              <a:gd name="T15" fmla="*/ 0 60000 65536"/>
              <a:gd name="T16" fmla="*/ 0 60000 65536"/>
              <a:gd name="T17" fmla="*/ 0 60000 65536"/>
              <a:gd name="T18" fmla="*/ 0 w 1451728"/>
              <a:gd name="T19" fmla="*/ 0 h 1179921"/>
              <a:gd name="T20" fmla="*/ 1451728 w 1451728"/>
              <a:gd name="T21" fmla="*/ 1179921 h 1179921"/>
            </a:gdLst>
            <a:ahLst/>
            <a:cxnLst>
              <a:cxn ang="T12">
                <a:pos x="T0" y="T1"/>
              </a:cxn>
              <a:cxn ang="T13">
                <a:pos x="T2" y="T3"/>
              </a:cxn>
              <a:cxn ang="T14">
                <a:pos x="T4" y="T5"/>
              </a:cxn>
              <a:cxn ang="T15">
                <a:pos x="T6" y="T7"/>
              </a:cxn>
              <a:cxn ang="T16">
                <a:pos x="T8" y="T9"/>
              </a:cxn>
              <a:cxn ang="T17">
                <a:pos x="T10" y="T11"/>
              </a:cxn>
            </a:cxnLst>
            <a:rect l="T18" t="T19" r="T20" b="T21"/>
            <a:pathLst>
              <a:path w="1451728" h="1179921">
                <a:moveTo>
                  <a:pt x="0" y="1179921"/>
                </a:moveTo>
                <a:cubicBezTo>
                  <a:pt x="44777" y="770640"/>
                  <a:pt x="89554" y="361360"/>
                  <a:pt x="131975" y="180680"/>
                </a:cubicBezTo>
                <a:cubicBezTo>
                  <a:pt x="174396" y="0"/>
                  <a:pt x="196392" y="23567"/>
                  <a:pt x="254524" y="95839"/>
                </a:cubicBezTo>
                <a:cubicBezTo>
                  <a:pt x="312656" y="168111"/>
                  <a:pt x="369217" y="479196"/>
                  <a:pt x="480767" y="614313"/>
                </a:cubicBezTo>
                <a:cubicBezTo>
                  <a:pt x="592318" y="749431"/>
                  <a:pt x="762000" y="835843"/>
                  <a:pt x="923827" y="906544"/>
                </a:cubicBezTo>
                <a:cubicBezTo>
                  <a:pt x="1085654" y="977245"/>
                  <a:pt x="1268691" y="1007882"/>
                  <a:pt x="1451728" y="103851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4215" name="Freeform 72">
            <a:extLst>
              <a:ext uri="{FF2B5EF4-FFF2-40B4-BE49-F238E27FC236}">
                <a16:creationId xmlns:a16="http://schemas.microsoft.com/office/drawing/2014/main" id="{5252B982-654E-C725-6122-BB89A1FD34F7}"/>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4" descr="Parchment">
            <a:extLst>
              <a:ext uri="{FF2B5EF4-FFF2-40B4-BE49-F238E27FC236}">
                <a16:creationId xmlns:a16="http://schemas.microsoft.com/office/drawing/2014/main" id="{353C8FE0-9532-DC4F-C628-9DE42BADAD63}"/>
              </a:ext>
            </a:extLst>
          </p:cNvPr>
          <p:cNvSpPr>
            <a:spLocks noGrp="1" noChangeArrowheads="1"/>
          </p:cNvSpPr>
          <p:nvPr>
            <p:ph type="title"/>
          </p:nvPr>
        </p:nvSpPr>
        <p:spPr>
          <a:xfrm>
            <a:off x="0" y="0"/>
            <a:ext cx="9144000" cy="1214438"/>
          </a:xfrm>
          <a:blipFill dpi="0" rotWithShape="1">
            <a:blip r:embed="rId2"/>
            <a:srcRect/>
            <a:tile tx="0" ty="0" sx="100000" sy="100000" flip="none" algn="tl"/>
          </a:blipFill>
        </p:spPr>
        <p:txBody>
          <a:bodyPr/>
          <a:lstStyle/>
          <a:p>
            <a:pPr eaLnBrk="1" hangingPunct="1"/>
            <a:br>
              <a:rPr lang="sr-Cyrl-CS" altLang="en-US" sz="2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br>
              <a:rPr lang="sr-Cyrl-CS" altLang="en-US" sz="100" b="1"/>
            </a:br>
            <a:r>
              <a:rPr lang="en" altLang="en-US" sz="2000" b="1">
                <a:solidFill>
                  <a:srgbClr val="336699"/>
                </a:solidFill>
              </a:rPr>
              <a:t>PHARMACOTHERAPY IN ELDERLY PEOPLE. </a:t>
            </a:r>
            <a:br>
              <a:rPr lang="sr-Cyrl-CS" altLang="en-US" sz="2000" b="1">
                <a:solidFill>
                  <a:srgbClr val="336699"/>
                </a:solidFill>
              </a:rPr>
            </a:br>
            <a:r>
              <a:rPr lang="en" altLang="en-US" sz="1600" b="1">
                <a:solidFill>
                  <a:srgbClr val="336699"/>
                </a:solidFill>
              </a:rPr>
              <a:t>PHARMACOKINETIC CHARACTERISTICS OF ELDERLY PEOPLE</a:t>
            </a:r>
            <a:br>
              <a:rPr lang="sr-Cyrl-CS" altLang="en-US" sz="1600" b="1">
                <a:solidFill>
                  <a:srgbClr val="336699"/>
                </a:solidFill>
              </a:rPr>
            </a:br>
            <a:endParaRPr lang="en-GB" altLang="en-US" sz="2000">
              <a:solidFill>
                <a:srgbClr val="336699"/>
              </a:solidFill>
            </a:endParaRPr>
          </a:p>
        </p:txBody>
      </p:sp>
      <p:sp>
        <p:nvSpPr>
          <p:cNvPr id="95235" name="Rectangle 3" descr="Parchment">
            <a:extLst>
              <a:ext uri="{FF2B5EF4-FFF2-40B4-BE49-F238E27FC236}">
                <a16:creationId xmlns:a16="http://schemas.microsoft.com/office/drawing/2014/main" id="{D36A583D-890B-A8F2-0CBC-BC81F3EB8B24}"/>
              </a:ext>
            </a:extLst>
          </p:cNvPr>
          <p:cNvSpPr>
            <a:spLocks noGrp="1" noChangeArrowheads="1"/>
          </p:cNvSpPr>
          <p:nvPr>
            <p:ph idx="1"/>
          </p:nvPr>
        </p:nvSpPr>
        <p:spPr>
          <a:xfrm>
            <a:off x="0" y="1071563"/>
            <a:ext cx="9144000" cy="5786437"/>
          </a:xfrm>
          <a:blipFill dpi="0" rotWithShape="0">
            <a:blip r:embed="rId2">
              <a:alphaModFix amt="77000"/>
            </a:blip>
            <a:srcRect/>
            <a:tile tx="0" ty="0" sx="100000" sy="100000" flip="none" algn="tl"/>
          </a:blipFill>
        </p:spPr>
        <p:txBody>
          <a:bodyPr lIns="182880" rIns="182880"/>
          <a:lstStyle/>
          <a:p>
            <a:pPr marL="342900" lvl="2" indent="-342900" eaLnBrk="1" hangingPunct="1">
              <a:buClr>
                <a:srgbClr val="0070C0"/>
              </a:buClr>
              <a:buFont typeface="Wingdings" panose="05000000000000000000" pitchFamily="2" charset="2"/>
              <a:buChar char=""/>
            </a:pPr>
            <a:endParaRPr lang="sr-Cyrl-CS" altLang="en-US" sz="1600" b="1" dirty="0">
              <a:solidFill>
                <a:srgbClr val="0070C0"/>
              </a:solidFill>
            </a:endParaRPr>
          </a:p>
          <a:p>
            <a:pPr marL="342900" lvl="2" indent="-342900" eaLnBrk="1" hangingPunct="1">
              <a:buClr>
                <a:srgbClr val="0070C0"/>
              </a:buClr>
              <a:buFont typeface="Wingdings" panose="05000000000000000000" pitchFamily="2" charset="2"/>
              <a:buChar char=""/>
            </a:pPr>
            <a:r>
              <a:rPr lang="en" altLang="en-US" sz="1600" b="1" dirty="0">
                <a:solidFill>
                  <a:srgbClr val="0070C0"/>
                </a:solidFill>
              </a:rPr>
              <a:t>absorption </a:t>
            </a:r>
            <a:r>
              <a:rPr lang="en" altLang="en-US" sz="1600" dirty="0"/>
              <a:t>is </a:t>
            </a:r>
            <a:r>
              <a:rPr lang="en" altLang="en-US" sz="1600" b="1" dirty="0"/>
              <a:t>slowed </a:t>
            </a:r>
            <a:r>
              <a:rPr lang="en" altLang="en-US" sz="1600" dirty="0"/>
              <a:t>due to slower gastric emptying, but not reduced enough to require a change in dosage.</a:t>
            </a:r>
          </a:p>
          <a:p>
            <a:pPr marL="342900" lvl="2" indent="-342900"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l"/>
            </a:pPr>
            <a:r>
              <a:rPr lang="en" altLang="en-US" sz="1600" b="1" dirty="0">
                <a:solidFill>
                  <a:srgbClr val="0070C0"/>
                </a:solidFill>
              </a:rPr>
              <a:t>The distribution </a:t>
            </a:r>
            <a:r>
              <a:rPr lang="en" altLang="en-US" sz="1600" dirty="0"/>
              <a:t>of medicines has been changed due to:</a:t>
            </a:r>
          </a:p>
          <a:p>
            <a:pPr lvl="1" eaLnBrk="1" hangingPunct="1">
              <a:buClr>
                <a:srgbClr val="0070C0"/>
              </a:buClr>
              <a:buFont typeface="MS Reference Sans Serif" panose="020B0604030504040204" pitchFamily="34" charset="0"/>
              <a:buChar char="•"/>
            </a:pPr>
            <a:r>
              <a:rPr lang="en" altLang="en-US" sz="1600" dirty="0"/>
              <a:t> </a:t>
            </a:r>
            <a:r>
              <a:rPr lang="en" altLang="en-US" sz="1600" b="1" dirty="0"/>
              <a:t>reduction </a:t>
            </a:r>
            <a:r>
              <a:rPr lang="en" altLang="en-US" sz="1600" dirty="0"/>
              <a:t>(by 15%) </a:t>
            </a:r>
            <a:r>
              <a:rPr lang="en" altLang="en-US" sz="1600" b="1" dirty="0"/>
              <a:t>of total body water </a:t>
            </a:r>
            <a:r>
              <a:rPr lang="en" altLang="en-US" sz="1600" dirty="0"/>
              <a:t>(reduced volume of distribution and, as a result, increased concentration in the blood of water-soluble drugs - lithium, cimetidine, antibiotics)</a:t>
            </a:r>
          </a:p>
          <a:p>
            <a:pPr lvl="1" eaLnBrk="1" hangingPunct="1">
              <a:buClr>
                <a:srgbClr val="0070C0"/>
              </a:buClr>
              <a:buFont typeface="MS Reference Sans Serif" panose="020B0604030504040204" pitchFamily="34" charset="0"/>
              <a:buChar char="•"/>
            </a:pPr>
            <a:r>
              <a:rPr lang="en" altLang="en-US" sz="1600" b="1" dirty="0"/>
              <a:t>increase in the percentage of fat tissue </a:t>
            </a:r>
            <a:r>
              <a:rPr lang="en" altLang="en-US" sz="1600" dirty="0"/>
              <a:t>(in men it reaches 36%, and in women 48%) - the volume of distribution of lipophilic drugs is increased and their concentration in the blood is lower, but they stay longer in the body - which is important for psychotropic drugs, to which old persons are particularly sensitive</a:t>
            </a:r>
          </a:p>
          <a:p>
            <a:pPr lvl="1" eaLnBrk="1" hangingPunct="1">
              <a:buClr>
                <a:srgbClr val="0070C0"/>
              </a:buClr>
              <a:buFont typeface="MS Reference Sans Serif" panose="020B0604030504040204" pitchFamily="34" charset="0"/>
              <a:buChar char="•"/>
            </a:pPr>
            <a:r>
              <a:rPr lang="en" altLang="en-US" sz="1600" dirty="0"/>
              <a:t>decrease in plasma albumin concentration (even by a quarter), so that the fraction of free drug increases, especially with lipophilic drugs and weak acid drugs that bind to albumin to a large extent - phenytoin, warfarin, digoxin, pethidine, furosemide, diazepam </a:t>
            </a:r>
            <a:r>
              <a:rPr lang="en" altLang="en-US" sz="1600" b="1" dirty="0"/>
              <a:t>...</a:t>
            </a:r>
          </a:p>
          <a:p>
            <a:pPr lvl="1" eaLnBrk="1" hangingPunct="1">
              <a:buClr>
                <a:srgbClr val="0070C0"/>
              </a:buClr>
              <a:buFont typeface="MS Reference Sans Serif" panose="020B0604030504040204" pitchFamily="34" charset="0"/>
              <a:buChar char="•"/>
            </a:pPr>
            <a:r>
              <a:rPr lang="en" altLang="en-US" sz="1600" b="1" dirty="0"/>
              <a:t>decrease in muscle mass </a:t>
            </a:r>
            <a:r>
              <a:rPr lang="en" altLang="en-US" sz="1600" dirty="0"/>
              <a:t>- the volume of distribution of drugs that bind to muscle tissue (digoxin) decreases</a:t>
            </a:r>
          </a:p>
          <a:p>
            <a:pPr eaLnBrk="1" hangingPunct="1">
              <a:buClr>
                <a:srgbClr val="B68600"/>
              </a:buClr>
              <a:buFontTx/>
              <a:buNone/>
            </a:pPr>
            <a:r>
              <a:rPr lang="en" altLang="en-US" sz="1600" dirty="0"/>
              <a:t>  </a:t>
            </a:r>
            <a:endParaRPr lang="en-US" altLang="en-US" sz="1600" dirty="0"/>
          </a:p>
          <a:p>
            <a:pPr eaLnBrk="1" hangingPunct="1">
              <a:buClr>
                <a:srgbClr val="B68600"/>
              </a:buClr>
              <a:buFontTx/>
              <a:buNone/>
            </a:pPr>
            <a:endParaRPr lang="sr-Cyrl-CS" altLang="en-US" sz="24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p:txBody>
      </p:sp>
      <p:sp>
        <p:nvSpPr>
          <p:cNvPr id="95236" name="Freeform 19">
            <a:extLst>
              <a:ext uri="{FF2B5EF4-FFF2-40B4-BE49-F238E27FC236}">
                <a16:creationId xmlns:a16="http://schemas.microsoft.com/office/drawing/2014/main" id="{90317CE4-AA99-C885-DB5D-61F088A334C3}"/>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5237" name="Freeform 27">
            <a:extLst>
              <a:ext uri="{FF2B5EF4-FFF2-40B4-BE49-F238E27FC236}">
                <a16:creationId xmlns:a16="http://schemas.microsoft.com/office/drawing/2014/main" id="{7488BBA7-D421-3474-3EA6-D07D3F4C21D5}"/>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5238" name="Freeform 31">
            <a:extLst>
              <a:ext uri="{FF2B5EF4-FFF2-40B4-BE49-F238E27FC236}">
                <a16:creationId xmlns:a16="http://schemas.microsoft.com/office/drawing/2014/main" id="{868C0F68-51D9-2945-0BFC-7DFBE788E463}"/>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5239" name="Freeform 71">
            <a:extLst>
              <a:ext uri="{FF2B5EF4-FFF2-40B4-BE49-F238E27FC236}">
                <a16:creationId xmlns:a16="http://schemas.microsoft.com/office/drawing/2014/main" id="{C76C2A9E-A333-64D6-C761-8BDC92CB9F9C}"/>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5240" name="Freeform 72">
            <a:extLst>
              <a:ext uri="{FF2B5EF4-FFF2-40B4-BE49-F238E27FC236}">
                <a16:creationId xmlns:a16="http://schemas.microsoft.com/office/drawing/2014/main" id="{169E6506-6E8D-6E25-2A37-7599072D73A6}"/>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4" descr="Parchment">
            <a:extLst>
              <a:ext uri="{FF2B5EF4-FFF2-40B4-BE49-F238E27FC236}">
                <a16:creationId xmlns:a16="http://schemas.microsoft.com/office/drawing/2014/main" id="{2E1624BD-2C48-814E-9D07-5CF3683DABA6}"/>
              </a:ext>
            </a:extLst>
          </p:cNvPr>
          <p:cNvSpPr>
            <a:spLocks noGrp="1" noChangeArrowheads="1"/>
          </p:cNvSpPr>
          <p:nvPr>
            <p:ph type="title"/>
          </p:nvPr>
        </p:nvSpPr>
        <p:spPr>
          <a:xfrm>
            <a:off x="0" y="0"/>
            <a:ext cx="9144000" cy="1214438"/>
          </a:xfrm>
          <a:blipFill dpi="0" rotWithShape="1">
            <a:blip r:embed="rId2"/>
            <a:srcRect/>
            <a:tile tx="0" ty="0" sx="100000" sy="100000" flip="none" algn="tl"/>
          </a:blipFill>
        </p:spPr>
        <p:txBody>
          <a:bodyPr/>
          <a:lstStyle/>
          <a:p>
            <a:pPr eaLnBrk="1" hangingPunct="1"/>
            <a:br>
              <a:rPr lang="sr-Cyrl-CS" altLang="en-US" sz="2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br>
              <a:rPr lang="sr-Cyrl-CS" altLang="en-US" sz="100" b="1" dirty="0"/>
            </a:br>
            <a:r>
              <a:rPr lang="en" altLang="en-US" sz="2000" b="1" dirty="0">
                <a:solidFill>
                  <a:srgbClr val="336699"/>
                </a:solidFill>
              </a:rPr>
              <a:t>PHARMACOTHERAPY IN ELDERLY PEOPLE. </a:t>
            </a:r>
            <a:br>
              <a:rPr lang="sr-Cyrl-CS" altLang="en-US" sz="2000" b="1" dirty="0">
                <a:solidFill>
                  <a:srgbClr val="336699"/>
                </a:solidFill>
              </a:rPr>
            </a:br>
            <a:r>
              <a:rPr lang="en" altLang="en-US" sz="1600" b="1" dirty="0">
                <a:solidFill>
                  <a:srgbClr val="336699"/>
                </a:solidFill>
              </a:rPr>
              <a:t>PHARMACOKINETIC CHARACTERISTICS OF ELDERLY PEOPLE</a:t>
            </a:r>
            <a:br>
              <a:rPr lang="sr-Cyrl-CS" altLang="en-US" sz="1600" b="1" dirty="0">
                <a:solidFill>
                  <a:srgbClr val="336699"/>
                </a:solidFill>
              </a:rPr>
            </a:br>
            <a:endParaRPr lang="en-GB" altLang="en-US" sz="2000" dirty="0">
              <a:solidFill>
                <a:srgbClr val="336699"/>
              </a:solidFill>
            </a:endParaRPr>
          </a:p>
        </p:txBody>
      </p:sp>
      <p:sp>
        <p:nvSpPr>
          <p:cNvPr id="96259" name="Rectangle 3" descr="Parchment">
            <a:extLst>
              <a:ext uri="{FF2B5EF4-FFF2-40B4-BE49-F238E27FC236}">
                <a16:creationId xmlns:a16="http://schemas.microsoft.com/office/drawing/2014/main" id="{13E91B5C-09F5-7254-E159-DD9849C5C57B}"/>
              </a:ext>
            </a:extLst>
          </p:cNvPr>
          <p:cNvSpPr>
            <a:spLocks noGrp="1" noChangeArrowheads="1"/>
          </p:cNvSpPr>
          <p:nvPr>
            <p:ph idx="1"/>
          </p:nvPr>
        </p:nvSpPr>
        <p:spPr>
          <a:xfrm>
            <a:off x="0" y="1071563"/>
            <a:ext cx="9144000" cy="5786437"/>
          </a:xfrm>
          <a:blipFill dpi="0" rotWithShape="0">
            <a:blip r:embed="rId2">
              <a:alphaModFix amt="77000"/>
            </a:blip>
            <a:srcRect/>
            <a:tile tx="0" ty="0" sx="100000" sy="100000" flip="none" algn="tl"/>
          </a:blipFill>
        </p:spPr>
        <p:txBody>
          <a:bodyPr lIns="182880" rIns="182880"/>
          <a:lstStyle/>
          <a:p>
            <a:pPr eaLnBrk="1" hangingPunct="1">
              <a:buClr>
                <a:srgbClr val="0070C0"/>
              </a:buClr>
              <a:buFont typeface="Wingdings" panose="05000000000000000000" pitchFamily="2" charset="2"/>
              <a:buChar char="l"/>
            </a:pPr>
            <a:r>
              <a:rPr lang="en" altLang="en-US" sz="1600" dirty="0"/>
              <a:t>Drug </a:t>
            </a:r>
            <a:r>
              <a:rPr lang="en" altLang="en-US" sz="1600" b="1" dirty="0">
                <a:solidFill>
                  <a:srgbClr val="0070C0"/>
                </a:solidFill>
              </a:rPr>
              <a:t>metabolism is </a:t>
            </a:r>
            <a:r>
              <a:rPr lang="en" altLang="en-US" sz="1600" b="1" dirty="0"/>
              <a:t>reduced </a:t>
            </a:r>
            <a:r>
              <a:rPr lang="en" altLang="en-US" sz="1600" dirty="0"/>
              <a:t>due to:</a:t>
            </a:r>
          </a:p>
          <a:p>
            <a:pPr lvl="1" eaLnBrk="1" hangingPunct="1">
              <a:buClr>
                <a:srgbClr val="0070C0"/>
              </a:buClr>
              <a:buFont typeface="MS Reference Sans Serif" panose="020B0604030504040204" pitchFamily="34" charset="0"/>
              <a:buChar char="•"/>
            </a:pPr>
            <a:r>
              <a:rPr lang="en" altLang="en-US" sz="1600" b="1" dirty="0"/>
              <a:t>reduced capacity of oxidases </a:t>
            </a:r>
            <a:r>
              <a:rPr lang="en" altLang="en-US" sz="1600" dirty="0"/>
              <a:t>and other enzymes of the first phase (as opposed to enzymes that perform the second phase of drug biotransformation in the liver)</a:t>
            </a:r>
          </a:p>
          <a:p>
            <a:pPr lvl="1" eaLnBrk="1" hangingPunct="1">
              <a:buClr>
                <a:srgbClr val="0070C0"/>
              </a:buClr>
              <a:buFont typeface="MS Reference Sans Serif" panose="020B0604030504040204" pitchFamily="34" charset="0"/>
              <a:buChar char="•"/>
            </a:pPr>
            <a:r>
              <a:rPr lang="en" altLang="en-US" sz="1600" b="1" dirty="0"/>
              <a:t>reduced blood flow through the liver </a:t>
            </a:r>
            <a:r>
              <a:rPr lang="en" altLang="en-US" sz="1600" dirty="0"/>
              <a:t>(heart failure and other diseases). Drugs with a pronounced first-pass effect and drugs that are mostly eliminated via the liver (diazepam, barbiturates, propranolol, meperidine, theophylline) can reach high concentrations in the blood. However, the hepatic clearance of ethanol, salicylate, warfarin was not changed.</a:t>
            </a:r>
          </a:p>
          <a:p>
            <a:pPr eaLnBrk="1" hangingPunct="1">
              <a:buClr>
                <a:srgbClr val="0070C0"/>
              </a:buClr>
              <a:buFont typeface="Wingdings" panose="05000000000000000000" pitchFamily="2" charset="2"/>
              <a:buChar char="l"/>
            </a:pPr>
            <a:r>
              <a:rPr lang="en" altLang="en-US" sz="1600" dirty="0"/>
              <a:t> </a:t>
            </a:r>
            <a:r>
              <a:rPr lang="en" altLang="en-US" sz="1600" b="1" dirty="0">
                <a:solidFill>
                  <a:srgbClr val="0070C0"/>
                </a:solidFill>
              </a:rPr>
              <a:t>Excretion</a:t>
            </a:r>
          </a:p>
          <a:p>
            <a:pPr lvl="1" eaLnBrk="1" hangingPunct="1">
              <a:buClr>
                <a:srgbClr val="0070C0"/>
              </a:buClr>
              <a:buFont typeface="Wingdings" panose="05000000000000000000" pitchFamily="2" charset="2"/>
              <a:buChar char="l"/>
            </a:pPr>
            <a:r>
              <a:rPr lang="en" altLang="en-US" sz="1400" b="1" dirty="0"/>
              <a:t>Excretion of drugs through kidneys is significantl</a:t>
            </a:r>
            <a:r>
              <a:rPr lang="sr-Latn-RS" altLang="en-US" sz="1400" b="1" dirty="0"/>
              <a:t>y</a:t>
            </a:r>
            <a:r>
              <a:rPr lang="en" altLang="en-US" sz="1400" b="1" dirty="0"/>
              <a:t> decreased with age. Starting from 36</a:t>
            </a:r>
            <a:r>
              <a:rPr lang="en" altLang="en-US" sz="1400" b="1" baseline="30000" dirty="0"/>
              <a:t>th</a:t>
            </a:r>
            <a:r>
              <a:rPr lang="en" altLang="en-US" sz="1400" b="1" dirty="0"/>
              <a:t> year of life, </a:t>
            </a:r>
            <a:r>
              <a:rPr lang="sr-Latn-RS" altLang="en-US" sz="1400" b="1" dirty="0"/>
              <a:t>each following year further decreases glomerular filtration for 1%.</a:t>
            </a:r>
            <a:endParaRPr lang="sr-Cyrl-CS" altLang="en-US" sz="1400" dirty="0"/>
          </a:p>
          <a:p>
            <a:pPr eaLnBrk="1" hangingPunct="1">
              <a:buClr>
                <a:srgbClr val="B68600"/>
              </a:buClr>
              <a:buFontTx/>
              <a:buNone/>
            </a:pPr>
            <a:endParaRPr lang="en-US" altLang="en-US" sz="1600" dirty="0"/>
          </a:p>
          <a:p>
            <a:pPr eaLnBrk="1" hangingPunct="1">
              <a:buClr>
                <a:srgbClr val="B68600"/>
              </a:buClr>
              <a:buFontTx/>
              <a:buNone/>
            </a:pPr>
            <a:endParaRPr lang="sr-Cyrl-CS" altLang="en-US" sz="2400" dirty="0"/>
          </a:p>
          <a:p>
            <a:pPr eaLnBrk="1" hangingPunct="1">
              <a:buClr>
                <a:srgbClr val="B68600"/>
              </a:buClr>
              <a:buFontTx/>
              <a:buNone/>
            </a:pPr>
            <a:endParaRPr lang="sr-Cyrl-CS" altLang="en-US" sz="1500" dirty="0"/>
          </a:p>
          <a:p>
            <a:pPr eaLnBrk="1" hangingPunct="1">
              <a:buClr>
                <a:srgbClr val="B68600"/>
              </a:buClr>
              <a:buFontTx/>
              <a:buNone/>
            </a:pPr>
            <a:endParaRPr lang="sr-Cyrl-CS" altLang="en-US" sz="1500" dirty="0"/>
          </a:p>
        </p:txBody>
      </p:sp>
      <p:sp>
        <p:nvSpPr>
          <p:cNvPr id="96260" name="Freeform 19">
            <a:extLst>
              <a:ext uri="{FF2B5EF4-FFF2-40B4-BE49-F238E27FC236}">
                <a16:creationId xmlns:a16="http://schemas.microsoft.com/office/drawing/2014/main" id="{B3A42055-AC08-4E54-DCDA-1248C05A2BB9}"/>
              </a:ext>
            </a:extLst>
          </p:cNvPr>
          <p:cNvSpPr>
            <a:spLocks noChangeArrowheads="1"/>
          </p:cNvSpPr>
          <p:nvPr/>
        </p:nvSpPr>
        <p:spPr bwMode="auto">
          <a:xfrm>
            <a:off x="1008063" y="4500563"/>
            <a:ext cx="206375" cy="938212"/>
          </a:xfrm>
          <a:custGeom>
            <a:avLst/>
            <a:gdLst>
              <a:gd name="T0" fmla="*/ 0 w 94268"/>
              <a:gd name="T1" fmla="*/ 495759 h 961534"/>
              <a:gd name="T2" fmla="*/ 2147483647 w 94268"/>
              <a:gd name="T3" fmla="*/ 92348 h 961534"/>
              <a:gd name="T4" fmla="*/ 2147483647 w 94268"/>
              <a:gd name="T5" fmla="*/ 0 h 961534"/>
              <a:gd name="T6" fmla="*/ 0 60000 65536"/>
              <a:gd name="T7" fmla="*/ 0 60000 65536"/>
              <a:gd name="T8" fmla="*/ 0 60000 65536"/>
              <a:gd name="T9" fmla="*/ 0 w 94268"/>
              <a:gd name="T10" fmla="*/ 0 h 961534"/>
              <a:gd name="T11" fmla="*/ 94268 w 94268"/>
              <a:gd name="T12" fmla="*/ 961534 h 961534"/>
            </a:gdLst>
            <a:ahLst/>
            <a:cxnLst>
              <a:cxn ang="T6">
                <a:pos x="T0" y="T1"/>
              </a:cxn>
              <a:cxn ang="T7">
                <a:pos x="T2" y="T3"/>
              </a:cxn>
              <a:cxn ang="T8">
                <a:pos x="T4" y="T5"/>
              </a:cxn>
            </a:cxnLst>
            <a:rect l="T9" t="T10" r="T11" b="T12"/>
            <a:pathLst>
              <a:path w="94268" h="961534">
                <a:moveTo>
                  <a:pt x="0" y="961534"/>
                </a:moveTo>
                <a:cubicBezTo>
                  <a:pt x="10998" y="650449"/>
                  <a:pt x="21996" y="339365"/>
                  <a:pt x="37707" y="179109"/>
                </a:cubicBezTo>
                <a:cubicBezTo>
                  <a:pt x="53418" y="18853"/>
                  <a:pt x="73843" y="9426"/>
                  <a:pt x="94268"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6261" name="Freeform 27">
            <a:extLst>
              <a:ext uri="{FF2B5EF4-FFF2-40B4-BE49-F238E27FC236}">
                <a16:creationId xmlns:a16="http://schemas.microsoft.com/office/drawing/2014/main" id="{0C40CE38-CE60-84E8-9C27-32C426181A6E}"/>
              </a:ext>
            </a:extLst>
          </p:cNvPr>
          <p:cNvSpPr>
            <a:spLocks noChangeArrowheads="1"/>
          </p:cNvSpPr>
          <p:nvPr/>
        </p:nvSpPr>
        <p:spPr bwMode="auto">
          <a:xfrm>
            <a:off x="1017588" y="4300538"/>
            <a:ext cx="169862" cy="1138237"/>
          </a:xfrm>
          <a:custGeom>
            <a:avLst/>
            <a:gdLst>
              <a:gd name="T0" fmla="*/ 0 w 169682"/>
              <a:gd name="T1" fmla="*/ 1117560 h 1139072"/>
              <a:gd name="T2" fmla="*/ 38761 w 169682"/>
              <a:gd name="T3" fmla="*/ 183433 h 1139072"/>
              <a:gd name="T4" fmla="*/ 174424 w 169682"/>
              <a:gd name="T5" fmla="*/ 16952 h 1139072"/>
              <a:gd name="T6" fmla="*/ 0 60000 65536"/>
              <a:gd name="T7" fmla="*/ 0 60000 65536"/>
              <a:gd name="T8" fmla="*/ 0 60000 65536"/>
              <a:gd name="T9" fmla="*/ 0 w 169682"/>
              <a:gd name="T10" fmla="*/ 0 h 1139072"/>
              <a:gd name="T11" fmla="*/ 169682 w 169682"/>
              <a:gd name="T12" fmla="*/ 1139072 h 1139072"/>
            </a:gdLst>
            <a:ahLst/>
            <a:cxnLst>
              <a:cxn ang="T6">
                <a:pos x="T0" y="T1"/>
              </a:cxn>
              <a:cxn ang="T7">
                <a:pos x="T2" y="T3"/>
              </a:cxn>
              <a:cxn ang="T8">
                <a:pos x="T4" y="T5"/>
              </a:cxn>
            </a:cxnLst>
            <a:rect l="T9" t="T10" r="T11" b="T12"/>
            <a:pathLst>
              <a:path w="169682" h="1139072">
                <a:moveTo>
                  <a:pt x="0" y="1139072"/>
                </a:moveTo>
                <a:cubicBezTo>
                  <a:pt x="4713" y="756501"/>
                  <a:pt x="9427" y="373930"/>
                  <a:pt x="37707" y="186965"/>
                </a:cubicBezTo>
                <a:cubicBezTo>
                  <a:pt x="65987" y="0"/>
                  <a:pt x="117834" y="8641"/>
                  <a:pt x="169682" y="17282"/>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6262" name="Freeform 31">
            <a:extLst>
              <a:ext uri="{FF2B5EF4-FFF2-40B4-BE49-F238E27FC236}">
                <a16:creationId xmlns:a16="http://schemas.microsoft.com/office/drawing/2014/main" id="{E7355506-B355-0401-0797-021BC716EE6B}"/>
              </a:ext>
            </a:extLst>
          </p:cNvPr>
          <p:cNvSpPr>
            <a:spLocks noChangeArrowheads="1"/>
          </p:cNvSpPr>
          <p:nvPr/>
        </p:nvSpPr>
        <p:spPr bwMode="auto">
          <a:xfrm>
            <a:off x="1017588" y="4251325"/>
            <a:ext cx="1612900" cy="1187450"/>
          </a:xfrm>
          <a:custGeom>
            <a:avLst/>
            <a:gdLst>
              <a:gd name="T0" fmla="*/ 0 w 1611983"/>
              <a:gd name="T1" fmla="*/ 1179279 h 1187778"/>
              <a:gd name="T2" fmla="*/ 38275 w 1611983"/>
              <a:gd name="T3" fmla="*/ 215258 h 1187778"/>
              <a:gd name="T4" fmla="*/ 114806 w 1611983"/>
              <a:gd name="T5" fmla="*/ 65520 h 1187778"/>
              <a:gd name="T6" fmla="*/ 344422 w 1611983"/>
              <a:gd name="T7" fmla="*/ 608359 h 1187778"/>
              <a:gd name="T8" fmla="*/ 746244 w 1611983"/>
              <a:gd name="T9" fmla="*/ 898495 h 1187778"/>
              <a:gd name="T10" fmla="*/ 1224608 w 1611983"/>
              <a:gd name="T11" fmla="*/ 1038884 h 1187778"/>
              <a:gd name="T12" fmla="*/ 1635996 w 1611983"/>
              <a:gd name="T13" fmla="*/ 1095046 h 1187778"/>
              <a:gd name="T14" fmla="*/ 0 60000 65536"/>
              <a:gd name="T15" fmla="*/ 0 60000 65536"/>
              <a:gd name="T16" fmla="*/ 0 60000 65536"/>
              <a:gd name="T17" fmla="*/ 0 60000 65536"/>
              <a:gd name="T18" fmla="*/ 0 60000 65536"/>
              <a:gd name="T19" fmla="*/ 0 60000 65536"/>
              <a:gd name="T20" fmla="*/ 0 60000 65536"/>
              <a:gd name="T21" fmla="*/ 0 w 1611983"/>
              <a:gd name="T22" fmla="*/ 0 h 1187778"/>
              <a:gd name="T23" fmla="*/ 1611983 w 1611983"/>
              <a:gd name="T24" fmla="*/ 1187778 h 11877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1983" h="1187778">
                <a:moveTo>
                  <a:pt x="0" y="1187778"/>
                </a:moveTo>
                <a:cubicBezTo>
                  <a:pt x="9427" y="795780"/>
                  <a:pt x="18854" y="403782"/>
                  <a:pt x="37707" y="216817"/>
                </a:cubicBezTo>
                <a:cubicBezTo>
                  <a:pt x="56560" y="29852"/>
                  <a:pt x="62845" y="0"/>
                  <a:pt x="113121" y="65988"/>
                </a:cubicBezTo>
                <a:cubicBezTo>
                  <a:pt x="163397" y="131976"/>
                  <a:pt x="235670" y="472912"/>
                  <a:pt x="339365" y="612743"/>
                </a:cubicBezTo>
                <a:cubicBezTo>
                  <a:pt x="443060" y="752574"/>
                  <a:pt x="590747" y="832702"/>
                  <a:pt x="735291" y="904974"/>
                </a:cubicBezTo>
                <a:cubicBezTo>
                  <a:pt x="879835" y="977246"/>
                  <a:pt x="1060516" y="1013382"/>
                  <a:pt x="1206631" y="1046376"/>
                </a:cubicBezTo>
                <a:cubicBezTo>
                  <a:pt x="1352746" y="1079370"/>
                  <a:pt x="1482364" y="1091153"/>
                  <a:pt x="1611983" y="1102937"/>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6263" name="Freeform 71">
            <a:extLst>
              <a:ext uri="{FF2B5EF4-FFF2-40B4-BE49-F238E27FC236}">
                <a16:creationId xmlns:a16="http://schemas.microsoft.com/office/drawing/2014/main" id="{F5ACB2A9-499C-830A-FF20-20D2758213C9}"/>
              </a:ext>
            </a:extLst>
          </p:cNvPr>
          <p:cNvSpPr>
            <a:spLocks noChangeArrowheads="1"/>
          </p:cNvSpPr>
          <p:nvPr/>
        </p:nvSpPr>
        <p:spPr bwMode="auto">
          <a:xfrm>
            <a:off x="1008063" y="4244975"/>
            <a:ext cx="1141412" cy="1184275"/>
          </a:xfrm>
          <a:custGeom>
            <a:avLst/>
            <a:gdLst>
              <a:gd name="T0" fmla="*/ 0 w 1140643"/>
              <a:gd name="T1" fmla="*/ 1175668 h 1184635"/>
              <a:gd name="T2" fmla="*/ 115042 w 1140643"/>
              <a:gd name="T3" fmla="*/ 174642 h 1184635"/>
              <a:gd name="T4" fmla="*/ 258848 w 1140643"/>
              <a:gd name="T5" fmla="*/ 127858 h 1184635"/>
              <a:gd name="T6" fmla="*/ 575218 w 1140643"/>
              <a:gd name="T7" fmla="*/ 614341 h 1184635"/>
              <a:gd name="T8" fmla="*/ 1160025 w 1140643"/>
              <a:gd name="T9" fmla="*/ 904357 h 1184635"/>
              <a:gd name="T10" fmla="*/ 0 60000 65536"/>
              <a:gd name="T11" fmla="*/ 0 60000 65536"/>
              <a:gd name="T12" fmla="*/ 0 60000 65536"/>
              <a:gd name="T13" fmla="*/ 0 60000 65536"/>
              <a:gd name="T14" fmla="*/ 0 60000 65536"/>
              <a:gd name="T15" fmla="*/ 0 w 1140643"/>
              <a:gd name="T16" fmla="*/ 0 h 1184635"/>
              <a:gd name="T17" fmla="*/ 1140643 w 1140643"/>
              <a:gd name="T18" fmla="*/ 1184635 h 1184635"/>
            </a:gdLst>
            <a:ahLst/>
            <a:cxnLst>
              <a:cxn ang="T10">
                <a:pos x="T0" y="T1"/>
              </a:cxn>
              <a:cxn ang="T11">
                <a:pos x="T2" y="T3"/>
              </a:cxn>
              <a:cxn ang="T12">
                <a:pos x="T4" y="T5"/>
              </a:cxn>
              <a:cxn ang="T13">
                <a:pos x="T6" y="T7"/>
              </a:cxn>
              <a:cxn ang="T14">
                <a:pos x="T8" y="T9"/>
              </a:cxn>
            </a:cxnLst>
            <a:rect l="T15" t="T16" r="T17" b="T18"/>
            <a:pathLst>
              <a:path w="1140643" h="1184635">
                <a:moveTo>
                  <a:pt x="0" y="1184635"/>
                </a:moveTo>
                <a:cubicBezTo>
                  <a:pt x="35350" y="768284"/>
                  <a:pt x="70701" y="351934"/>
                  <a:pt x="113122" y="175967"/>
                </a:cubicBezTo>
                <a:cubicBezTo>
                  <a:pt x="155543" y="0"/>
                  <a:pt x="179110" y="54990"/>
                  <a:pt x="254524" y="128833"/>
                </a:cubicBezTo>
                <a:cubicBezTo>
                  <a:pt x="329938" y="202676"/>
                  <a:pt x="417921" y="488623"/>
                  <a:pt x="565608" y="619027"/>
                </a:cubicBezTo>
                <a:cubicBezTo>
                  <a:pt x="713295" y="749431"/>
                  <a:pt x="926969" y="830344"/>
                  <a:pt x="1140643" y="911258"/>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
        <p:nvSpPr>
          <p:cNvPr id="96264" name="Freeform 72">
            <a:extLst>
              <a:ext uri="{FF2B5EF4-FFF2-40B4-BE49-F238E27FC236}">
                <a16:creationId xmlns:a16="http://schemas.microsoft.com/office/drawing/2014/main" id="{46FDCDCF-62FE-ACD7-2F53-098B602A6863}"/>
              </a:ext>
            </a:extLst>
          </p:cNvPr>
          <p:cNvSpPr>
            <a:spLocks noChangeArrowheads="1"/>
          </p:cNvSpPr>
          <p:nvPr/>
        </p:nvSpPr>
        <p:spPr bwMode="auto">
          <a:xfrm>
            <a:off x="998538" y="4286250"/>
            <a:ext cx="215900" cy="1143000"/>
          </a:xfrm>
          <a:custGeom>
            <a:avLst/>
            <a:gdLst>
              <a:gd name="T0" fmla="*/ 0 w 254524"/>
              <a:gd name="T1" fmla="*/ 1826555 h 1121790"/>
              <a:gd name="T2" fmla="*/ 1301 w 254524"/>
              <a:gd name="T3" fmla="*/ 322333 h 1121790"/>
              <a:gd name="T4" fmla="*/ 3515 w 254524"/>
              <a:gd name="T5" fmla="*/ 0 h 1121790"/>
              <a:gd name="T6" fmla="*/ 0 60000 65536"/>
              <a:gd name="T7" fmla="*/ 0 60000 65536"/>
              <a:gd name="T8" fmla="*/ 0 60000 65536"/>
              <a:gd name="T9" fmla="*/ 0 w 254524"/>
              <a:gd name="T10" fmla="*/ 0 h 1121790"/>
              <a:gd name="T11" fmla="*/ 254524 w 254524"/>
              <a:gd name="T12" fmla="*/ 1121790 h 1121790"/>
            </a:gdLst>
            <a:ahLst/>
            <a:cxnLst>
              <a:cxn ang="T6">
                <a:pos x="T0" y="T1"/>
              </a:cxn>
              <a:cxn ang="T7">
                <a:pos x="T2" y="T3"/>
              </a:cxn>
              <a:cxn ang="T8">
                <a:pos x="T4" y="T5"/>
              </a:cxn>
            </a:cxnLst>
            <a:rect l="T9" t="T10" r="T11" b="T12"/>
            <a:pathLst>
              <a:path w="254524" h="1121790">
                <a:moveTo>
                  <a:pt x="0" y="1121790"/>
                </a:moveTo>
                <a:cubicBezTo>
                  <a:pt x="25923" y="753359"/>
                  <a:pt x="51847" y="384928"/>
                  <a:pt x="94268" y="197963"/>
                </a:cubicBezTo>
                <a:cubicBezTo>
                  <a:pt x="136689" y="10998"/>
                  <a:pt x="195606" y="5499"/>
                  <a:pt x="254524" y="0"/>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defRPr sz="3200">
                <a:solidFill>
                  <a:schemeClr val="tx1"/>
                </a:solidFill>
                <a:latin typeface="Times New Roman" panose="02020603050405020304" pitchFamily="18" charset="0"/>
              </a:defRPr>
            </a:lvl1pPr>
            <a:lvl2pPr marL="742950" indent="-285750" eaLnBrk="0" hangingPunct="0">
              <a:defRPr sz="3200">
                <a:solidFill>
                  <a:schemeClr val="tx1"/>
                </a:solidFill>
                <a:latin typeface="Times New Roman" panose="02020603050405020304" pitchFamily="18" charset="0"/>
              </a:defRPr>
            </a:lvl2pPr>
            <a:lvl3pPr marL="1143000" indent="-228600" eaLnBrk="0" hangingPunct="0">
              <a:defRPr sz="3200">
                <a:solidFill>
                  <a:schemeClr val="tx1"/>
                </a:solidFill>
                <a:latin typeface="Times New Roman" panose="02020603050405020304" pitchFamily="18" charset="0"/>
              </a:defRPr>
            </a:lvl3pPr>
            <a:lvl4pPr marL="1600200" indent="-228600" eaLnBrk="0" hangingPunct="0">
              <a:defRPr sz="3200">
                <a:solidFill>
                  <a:schemeClr val="tx1"/>
                </a:solidFill>
                <a:latin typeface="Times New Roman" panose="02020603050405020304" pitchFamily="18" charset="0"/>
              </a:defRPr>
            </a:lvl4pPr>
            <a:lvl5pPr marL="2057400" indent="-228600" eaLnBrk="0" hangingPunct="0">
              <a:defRPr sz="32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32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32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32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3200">
                <a:solidFill>
                  <a:schemeClr val="tx1"/>
                </a:solidFill>
                <a:latin typeface="Times New Roman" panose="02020603050405020304" pitchFamily="18" charset="0"/>
              </a:defRPr>
            </a:lvl9pPr>
          </a:lstStyle>
          <a:p>
            <a:pPr eaLnBrk="1" hangingPunct="1"/>
            <a:endParaRPr lang="en-US"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descr="Parchment">
            <a:extLst>
              <a:ext uri="{FF2B5EF4-FFF2-40B4-BE49-F238E27FC236}">
                <a16:creationId xmlns:a16="http://schemas.microsoft.com/office/drawing/2014/main" id="{5A9DF842-B394-D22F-B2A0-D550DC6F8899}"/>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dirty="0"/>
            </a:br>
            <a:br>
              <a:rPr lang="sr-Cyrl-CS" altLang="en-US" sz="100" b="1" dirty="0"/>
            </a:br>
            <a:r>
              <a:rPr lang="en" altLang="en-US" sz="2000" b="1" dirty="0">
                <a:solidFill>
                  <a:srgbClr val="0070C0"/>
                </a:solidFill>
              </a:rPr>
              <a:t>BIOTRANSFORMATION OF DRUGS </a:t>
            </a:r>
            <a:br>
              <a:rPr lang="sr-Cyrl-CS" altLang="en-US" sz="2000" b="1" dirty="0">
                <a:solidFill>
                  <a:srgbClr val="0070C0"/>
                </a:solidFill>
              </a:rPr>
            </a:br>
            <a:r>
              <a:rPr lang="en" altLang="en-US" sz="1800" dirty="0">
                <a:solidFill>
                  <a:srgbClr val="0070C0"/>
                </a:solidFill>
              </a:rPr>
              <a:t>FIRST PHASE REACTIONS</a:t>
            </a:r>
            <a:endParaRPr lang="en-GB" altLang="en-US" sz="2000" dirty="0">
              <a:solidFill>
                <a:srgbClr val="0070C0"/>
              </a:solidFill>
            </a:endParaRPr>
          </a:p>
        </p:txBody>
      </p:sp>
      <p:sp>
        <p:nvSpPr>
          <p:cNvPr id="70659" name="Rectangle 3" descr="Parchment">
            <a:extLst>
              <a:ext uri="{FF2B5EF4-FFF2-40B4-BE49-F238E27FC236}">
                <a16:creationId xmlns:a16="http://schemas.microsoft.com/office/drawing/2014/main" id="{15640D73-2D4B-C32E-277E-EFB7212125CC}"/>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 typeface="Wingdings" panose="05000000000000000000" pitchFamily="2" charset="2"/>
              <a:buChar char="v"/>
            </a:pPr>
            <a:r>
              <a:rPr lang="en" altLang="en-US" sz="1600" b="1" dirty="0">
                <a:solidFill>
                  <a:srgbClr val="0070C0"/>
                </a:solidFill>
              </a:rPr>
              <a:t>Reactions of the first phase </a:t>
            </a:r>
            <a:r>
              <a:rPr lang="en" altLang="en-US" sz="1600" dirty="0"/>
              <a:t>of drug biotransformation include oxidation, reduction and hydrolysis of drugs.</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b="1" dirty="0">
                <a:solidFill>
                  <a:srgbClr val="0070C0"/>
                </a:solidFill>
              </a:rPr>
              <a:t>oxidation </a:t>
            </a:r>
            <a:r>
              <a:rPr lang="en" altLang="en-US" sz="1600" dirty="0"/>
              <a:t>. Enzymes that carry out oxidation are </a:t>
            </a:r>
            <a:r>
              <a:rPr lang="en" altLang="en-US" sz="1600" dirty="0">
                <a:solidFill>
                  <a:srgbClr val="0070C0"/>
                </a:solidFill>
              </a:rPr>
              <a:t>non-specific</a:t>
            </a:r>
            <a:r>
              <a:rPr lang="en" altLang="en-US" sz="1600" dirty="0"/>
              <a:t> </a:t>
            </a:r>
            <a:r>
              <a:rPr lang="en" altLang="en-US" sz="1600" dirty="0">
                <a:solidFill>
                  <a:srgbClr val="0070C0"/>
                </a:solidFill>
              </a:rPr>
              <a:t>oxidases </a:t>
            </a:r>
            <a:r>
              <a:rPr lang="en" altLang="en-US" sz="1600" dirty="0"/>
              <a:t>of smooth endoplasmic reticulum and cytoplasm, which act on different substrates. Among them, the most important are hemoprotein cytochrome P450 ( CYP or P 450 ) and flavoprotein cytochrome P450-reductase.</a:t>
            </a:r>
          </a:p>
          <a:p>
            <a:pPr eaLnBrk="1" hangingPunct="1">
              <a:buClr>
                <a:srgbClr val="0070C0"/>
              </a:buClr>
              <a:buFontTx/>
              <a:buNone/>
            </a:pPr>
            <a:r>
              <a:rPr lang="en" altLang="en-US" sz="1600" dirty="0"/>
              <a:t>Cytochrome P450 forms a complex with the drug, receives an electron from cytochrome P450-reductase and changes to a reduced ( Fe </a:t>
            </a:r>
            <a:r>
              <a:rPr lang="en" altLang="en-US" sz="1600" baseline="30000" dirty="0"/>
              <a:t>2+ </a:t>
            </a:r>
            <a:r>
              <a:rPr lang="en" altLang="en-US" sz="1600" dirty="0"/>
              <a:t>) form, binds oxygen and inserts an oxygen atom into the drug molecule, with the creation of a water molecule, thereby changing to an oxidized ( Fe </a:t>
            </a:r>
            <a:r>
              <a:rPr lang="en" altLang="en-US" sz="1600" baseline="30000" dirty="0"/>
              <a:t>3 + </a:t>
            </a:r>
            <a:r>
              <a:rPr lang="en" altLang="en-US" sz="1600" dirty="0"/>
              <a:t>) form, which separates from the oxidized drug and acts on a new drug molecule. The oxidized drug molecule is negatively charged ( RO </a:t>
            </a:r>
            <a:r>
              <a:rPr lang="en" altLang="en-US" sz="1600" baseline="30000" dirty="0"/>
              <a:t>- </a:t>
            </a:r>
            <a:r>
              <a:rPr lang="en" altLang="en-US" sz="1600" dirty="0"/>
              <a:t>+ H </a:t>
            </a:r>
            <a:r>
              <a:rPr lang="en" altLang="en-US" sz="1600" baseline="30000" dirty="0"/>
              <a:t>+ </a:t>
            </a:r>
            <a:r>
              <a:rPr lang="en" altLang="en-US" sz="1600" dirty="0"/>
              <a:t>) and water-soluble.</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b="1" dirty="0">
                <a:solidFill>
                  <a:srgbClr val="0070C0"/>
                </a:solidFill>
              </a:rPr>
              <a:t>Reduction </a:t>
            </a:r>
            <a:r>
              <a:rPr lang="en" altLang="en-US" sz="1600" dirty="0"/>
              <a:t>is the introduction of electrons into the drug molecule (nitrates), and </a:t>
            </a:r>
            <a:r>
              <a:rPr lang="en" altLang="en-US" sz="1600" b="1" dirty="0">
                <a:solidFill>
                  <a:srgbClr val="0070C0"/>
                </a:solidFill>
              </a:rPr>
              <a:t>hydrolysis </a:t>
            </a:r>
            <a:r>
              <a:rPr lang="en" altLang="en-US" sz="1600" dirty="0"/>
              <a:t>is the introduction of water molecules, resulting in 2 new molecules (e.g., local anesthetics procaine, lidocaine). A significantly smaller number of drugs are subject to reduction and hydrolysis.</a:t>
            </a:r>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4" descr="Parchment">
            <a:extLst>
              <a:ext uri="{FF2B5EF4-FFF2-40B4-BE49-F238E27FC236}">
                <a16:creationId xmlns:a16="http://schemas.microsoft.com/office/drawing/2014/main" id="{FFFECEF1-9167-F79E-B865-BC0762B74F0C}"/>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dirty="0"/>
            </a:br>
            <a:br>
              <a:rPr lang="sr-Cyrl-CS" altLang="en-US" sz="100" b="1" dirty="0"/>
            </a:br>
            <a:r>
              <a:rPr lang="en" altLang="en-US" sz="2000" b="1" dirty="0">
                <a:solidFill>
                  <a:srgbClr val="0070C0"/>
                </a:solidFill>
              </a:rPr>
              <a:t>BIOTRANSFORMATION OF DRUGS </a:t>
            </a:r>
            <a:br>
              <a:rPr lang="sr-Cyrl-CS" altLang="en-US" sz="2000" b="1" dirty="0">
                <a:solidFill>
                  <a:srgbClr val="0070C0"/>
                </a:solidFill>
              </a:rPr>
            </a:br>
            <a:r>
              <a:rPr lang="en" altLang="en-US" sz="1800" dirty="0">
                <a:solidFill>
                  <a:srgbClr val="0070C0"/>
                </a:solidFill>
              </a:rPr>
              <a:t>CYTOCHROME P450 ENZYME ISOFORMS</a:t>
            </a:r>
            <a:endParaRPr lang="en-GB" altLang="en-US" sz="2000" dirty="0">
              <a:solidFill>
                <a:srgbClr val="0070C0"/>
              </a:solidFill>
            </a:endParaRPr>
          </a:p>
        </p:txBody>
      </p:sp>
      <p:sp>
        <p:nvSpPr>
          <p:cNvPr id="71683" name="Rectangle 3" descr="Parchment">
            <a:extLst>
              <a:ext uri="{FF2B5EF4-FFF2-40B4-BE49-F238E27FC236}">
                <a16:creationId xmlns:a16="http://schemas.microsoft.com/office/drawing/2014/main" id="{8A4F6140-D4CD-0D36-6906-3C5F14E911FC}"/>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 typeface="Wingdings" panose="05000000000000000000" pitchFamily="2" charset="2"/>
              <a:buChar char="v"/>
            </a:pPr>
            <a:endParaRPr lang="sr-Cyrl-CS" altLang="en-US" sz="1600"/>
          </a:p>
          <a:p>
            <a:pPr eaLnBrk="1" hangingPunct="1">
              <a:buClr>
                <a:srgbClr val="0070C0"/>
              </a:buClr>
              <a:buFont typeface="Wingdings" panose="05000000000000000000" pitchFamily="2" charset="2"/>
              <a:buChar char="v"/>
            </a:pPr>
            <a:endParaRPr lang="sr-Cyrl-CS" altLang="en-US" sz="1600"/>
          </a:p>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r>
              <a:rPr lang="en" altLang="en-US" sz="1600"/>
              <a:t>It is known that there are numerous cytochrome P450 isoforms in the liver: 1A2, 2A6, 3A4, 3A5, 2B6, 2C8, 2C9, 2C18, 2C19, 2D6, 2E1.</a:t>
            </a:r>
          </a:p>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r>
              <a:rPr lang="en" altLang="en-US" sz="1600"/>
              <a:t>CIP3A4 is the most abundant (28% of all P450 in the liver) and metabolizes over 50% of drugs in the liver. They are followed by CIP2C9 (20%), 1A2 (12%), 2E1 (6%), 2A6 (4%) and 2D6 (4%).</a:t>
            </a:r>
          </a:p>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r>
              <a:rPr lang="en" altLang="en-US" sz="1600"/>
              <a:t>The representation of certain isoforms changes during life</a:t>
            </a:r>
          </a:p>
          <a:p>
            <a:pPr eaLnBrk="1" hangingPunct="1">
              <a:buClr>
                <a:srgbClr val="0070C0"/>
              </a:buClr>
              <a:buFont typeface="Wingdings" panose="05000000000000000000" pitchFamily="2" charset="2"/>
              <a:buChar char="v"/>
            </a:pPr>
            <a:endParaRPr lang="sr-Cyrl-CS" altLang="en-US" sz="1600"/>
          </a:p>
          <a:p>
            <a:pPr eaLnBrk="1" hangingPunct="1">
              <a:buClr>
                <a:srgbClr val="0070C0"/>
              </a:buClr>
              <a:buFont typeface="Wingdings" panose="05000000000000000000" pitchFamily="2" charset="2"/>
              <a:buChar char="v"/>
            </a:pPr>
            <a:r>
              <a:rPr lang="en" altLang="en-US" sz="1600"/>
              <a:t>Some drugs are oxidized only through one isoform (eg ibuprofen), and others through several isoforms (paracetamol).</a:t>
            </a:r>
          </a:p>
          <a:p>
            <a:pPr eaLnBrk="1" hangingPunct="1">
              <a:buClr>
                <a:srgbClr val="7030A0"/>
              </a:buClr>
              <a:buFont typeface="Symbol" panose="05050102010706020507" pitchFamily="18" charset="2"/>
              <a:buChar char="·"/>
            </a:pPr>
            <a:endParaRPr lang="sr-Cyrl-CS" altLang="en-US" sz="1600"/>
          </a:p>
          <a:p>
            <a:pPr eaLnBrk="1" hangingPunct="1">
              <a:buClr>
                <a:srgbClr val="7030A0"/>
              </a:buClr>
              <a:buFont typeface="Symbol" panose="05050102010706020507" pitchFamily="18" charset="2"/>
              <a:buChar char="·"/>
            </a:pPr>
            <a:endParaRPr lang="sr-Cyrl-CS" altLang="en-US" sz="1600"/>
          </a:p>
          <a:p>
            <a:pPr eaLnBrk="1" hangingPunct="1">
              <a:buClr>
                <a:srgbClr val="C00000"/>
              </a:buClr>
              <a:buFontTx/>
              <a:buNone/>
            </a:pPr>
            <a:endParaRPr lang="sr-Cyrl-CS" altLang="en-US" sz="1600"/>
          </a:p>
          <a:p>
            <a:pPr eaLnBrk="1" hangingPunct="1">
              <a:buClr>
                <a:srgbClr val="C00000"/>
              </a:buClr>
              <a:buFontTx/>
              <a:buNone/>
            </a:pPr>
            <a:r>
              <a:rPr lang="en" altLang="en-US" sz="1600"/>
              <a:t> </a:t>
            </a:r>
          </a:p>
          <a:p>
            <a:pPr eaLnBrk="1" hangingPunct="1">
              <a:buClr>
                <a:srgbClr val="C00000"/>
              </a:buClr>
              <a:buFontTx/>
              <a:buNone/>
            </a:pPr>
            <a:endParaRPr lang="sr-Cyrl-CS" altLang="en-US" sz="800"/>
          </a:p>
          <a:p>
            <a:pPr eaLnBrk="1" hangingPunct="1">
              <a:buClr>
                <a:srgbClr val="C00000"/>
              </a:buClr>
              <a:buFont typeface="Wingdings" panose="05000000000000000000" pitchFamily="2" charset="2"/>
              <a:buChar char="v"/>
            </a:pPr>
            <a:endParaRPr lang="sr-Cyrl-CS" altLang="en-US" sz="1600"/>
          </a:p>
          <a:p>
            <a:pPr eaLnBrk="1" hangingPunct="1">
              <a:buClr>
                <a:srgbClr val="C00000"/>
              </a:buClr>
            </a:pPr>
            <a:endParaRPr lang="sr-Cyrl-CS" altLang="en-US" sz="1600"/>
          </a:p>
          <a:p>
            <a:pPr eaLnBrk="1" hangingPunct="1">
              <a:buFontTx/>
              <a:buNone/>
            </a:pPr>
            <a:r>
              <a:rPr lang="en" altLang="en-US" sz="1600"/>
              <a:t>  </a:t>
            </a:r>
            <a:endParaRPr lang="en-GB" altLang="en-US"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4" descr="Parchment">
            <a:extLst>
              <a:ext uri="{FF2B5EF4-FFF2-40B4-BE49-F238E27FC236}">
                <a16:creationId xmlns:a16="http://schemas.microsoft.com/office/drawing/2014/main" id="{CF30C6E2-6E4C-D9B5-4DE9-877DC219FC85}"/>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0070C0"/>
                </a:solidFill>
              </a:rPr>
              <a:t>BIOTRANSFORMATION OF DRUGS </a:t>
            </a:r>
            <a:br>
              <a:rPr lang="sr-Cyrl-CS" altLang="en-US" sz="2000" b="1">
                <a:solidFill>
                  <a:srgbClr val="0070C0"/>
                </a:solidFill>
              </a:rPr>
            </a:br>
            <a:r>
              <a:rPr lang="en" altLang="en-US" sz="1800">
                <a:solidFill>
                  <a:srgbClr val="0070C0"/>
                </a:solidFill>
              </a:rPr>
              <a:t>SECOND PHASE REACTIONS</a:t>
            </a:r>
            <a:endParaRPr lang="en-GB" altLang="en-US" sz="2000">
              <a:solidFill>
                <a:srgbClr val="0070C0"/>
              </a:solidFill>
            </a:endParaRPr>
          </a:p>
        </p:txBody>
      </p:sp>
      <p:sp>
        <p:nvSpPr>
          <p:cNvPr id="72707" name="Rectangle 3" descr="Parchment">
            <a:extLst>
              <a:ext uri="{FF2B5EF4-FFF2-40B4-BE49-F238E27FC236}">
                <a16:creationId xmlns:a16="http://schemas.microsoft.com/office/drawing/2014/main" id="{B330B4A3-8229-A28C-E6A0-3D8C5605777A}"/>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In </a:t>
            </a:r>
            <a:r>
              <a:rPr lang="en" altLang="en-US" sz="1600" b="1" dirty="0">
                <a:solidFill>
                  <a:srgbClr val="0070C0"/>
                </a:solidFill>
              </a:rPr>
              <a:t>the reactions of the second stage </a:t>
            </a:r>
            <a:r>
              <a:rPr lang="en" altLang="en-US" sz="1600" dirty="0"/>
              <a:t>of biotransformation, insufficiently water-soluble drug metabolites formed by the reactions of the first stage and drugs that have a functional group, but are not water-soluble enough to be easily excreted (e.g., morphine), react with polar endogenous substances, creating highly polar conjugates.</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Conjugation involves glucuronic acid, acetic acid, sulfate group, methyl group, amino acid glycine </a:t>
            </a:r>
            <a:r>
              <a:rPr lang="en" altLang="en-US" sz="1600" b="1" dirty="0">
                <a:solidFill>
                  <a:srgbClr val="0070C0"/>
                </a:solidFill>
              </a:rPr>
              <a:t>...</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The enzymes that catalyze these reactions are </a:t>
            </a:r>
            <a:r>
              <a:rPr lang="en" altLang="en-US" sz="1600" dirty="0">
                <a:solidFill>
                  <a:srgbClr val="0070C0"/>
                </a:solidFill>
              </a:rPr>
              <a:t>specific transferases of </a:t>
            </a:r>
            <a:r>
              <a:rPr lang="en" altLang="en-US" sz="1600" dirty="0"/>
              <a:t>the endoplasmic reticulum and cytoplasm: glucuronosyl transferase (the most important isoform is 2B7, which conjugates steroid hormones), sulfotransferase (7 isoforms are known; SULT 1A1, 1A2 and 1A3 conjugate dopamine and paracetamol, 1E1 conjugates steroid hormones) , acetyltransferase, methyltransferase (the most important is thiopurine methyltransferase – reduced activity of this enzyme results in severe bone marrow suppression due to insufficient metabolism of the cytostatic 6-mercaptopurine).</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4" descr="Parchment">
            <a:extLst>
              <a:ext uri="{FF2B5EF4-FFF2-40B4-BE49-F238E27FC236}">
                <a16:creationId xmlns:a16="http://schemas.microsoft.com/office/drawing/2014/main" id="{82184624-1B55-B541-A8C7-4517F7DD68E6}"/>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0070C0"/>
                </a:solidFill>
              </a:rPr>
              <a:t>BIOTRANSFORMATION OF DRUGS </a:t>
            </a:r>
            <a:br>
              <a:rPr lang="sr-Cyrl-CS" altLang="en-US" sz="2000" b="1">
                <a:solidFill>
                  <a:srgbClr val="0070C0"/>
                </a:solidFill>
              </a:rPr>
            </a:br>
            <a:r>
              <a:rPr lang="en" altLang="en-US" sz="1800">
                <a:solidFill>
                  <a:srgbClr val="0070C0"/>
                </a:solidFill>
              </a:rPr>
              <a:t>EFFECT OF THE FIRST PASSAGE THROUGH THE LIVER</a:t>
            </a:r>
            <a:endParaRPr lang="en-GB" altLang="en-US" sz="2000">
              <a:solidFill>
                <a:srgbClr val="0070C0"/>
              </a:solidFill>
            </a:endParaRPr>
          </a:p>
        </p:txBody>
      </p:sp>
      <p:sp>
        <p:nvSpPr>
          <p:cNvPr id="73731" name="Rectangle 3" descr="Parchment">
            <a:extLst>
              <a:ext uri="{FF2B5EF4-FFF2-40B4-BE49-F238E27FC236}">
                <a16:creationId xmlns:a16="http://schemas.microsoft.com/office/drawing/2014/main" id="{B89875DF-FD4E-C7E7-5D6F-3C9D773AB0D2}"/>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dirty="0"/>
          </a:p>
          <a:p>
            <a:pPr eaLnBrk="1" hangingPunct="1">
              <a:buClr>
                <a:srgbClr val="0070C0"/>
              </a:buClr>
              <a:buFontTx/>
              <a:buNone/>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Medicines that are subject to very fast and intensive metabolism during the first passage through the liver (some of them are also excreted through the bile), after oral administration do not reach a sufficient concentration in the blood to exert the desired pharmacological effect (the </a:t>
            </a:r>
            <a:r>
              <a:rPr lang="en" altLang="en-US" sz="1600" dirty="0">
                <a:solidFill>
                  <a:srgbClr val="0070C0"/>
                </a:solidFill>
              </a:rPr>
              <a:t>effect of the first pass through the liver </a:t>
            </a:r>
            <a:r>
              <a:rPr lang="en" altLang="en-US" sz="1600" dirty="0"/>
              <a:t>).</a:t>
            </a:r>
          </a:p>
          <a:p>
            <a:pPr eaLnBrk="1" hangingPunct="1">
              <a:buClr>
                <a:srgbClr val="0070C0"/>
              </a:buClr>
              <a:buFontTx/>
              <a:buNone/>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If they are sufficiently liposoluble, they can be administered sublingually, buccally or rectally (to bypass the liver). An example is organic nitrates.</a:t>
            </a:r>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Liposoluble drugs can be applied transdermally, if a patient does not require rapid absorption, but prolonged action.</a:t>
            </a:r>
            <a:endParaRPr lang="en-US" altLang="en-US" sz="1600" dirty="0"/>
          </a:p>
          <a:p>
            <a:pPr eaLnBrk="1" hangingPunct="1">
              <a:buClr>
                <a:srgbClr val="0070C0"/>
              </a:buClr>
              <a:buFont typeface="Wingdings" panose="05000000000000000000" pitchFamily="2" charset="2"/>
              <a:buChar char="v"/>
            </a:pPr>
            <a:endParaRPr lang="en-US" altLang="en-US" sz="1600" dirty="0"/>
          </a:p>
          <a:p>
            <a:pPr eaLnBrk="1" hangingPunct="1">
              <a:buClr>
                <a:srgbClr val="0070C0"/>
              </a:buClr>
              <a:buFontTx/>
              <a:buNone/>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4" descr="Parchment">
            <a:extLst>
              <a:ext uri="{FF2B5EF4-FFF2-40B4-BE49-F238E27FC236}">
                <a16:creationId xmlns:a16="http://schemas.microsoft.com/office/drawing/2014/main" id="{ACAA5035-E049-CE46-697A-A99CCE187197}"/>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0070C0"/>
                </a:solidFill>
              </a:rPr>
              <a:t>BIOTRANSFORMATION OF DRUGS </a:t>
            </a:r>
            <a:br>
              <a:rPr lang="sr-Cyrl-CS" altLang="en-US" sz="2000" b="1">
                <a:solidFill>
                  <a:srgbClr val="0070C0"/>
                </a:solidFill>
              </a:rPr>
            </a:br>
            <a:r>
              <a:rPr lang="en" altLang="en-US" sz="1800">
                <a:solidFill>
                  <a:srgbClr val="0070C0"/>
                </a:solidFill>
              </a:rPr>
              <a:t>INDUCTION OF ENZYMES WHICH PERFORM BIOTRANSFORMATION OF DRUGS</a:t>
            </a:r>
            <a:endParaRPr lang="en-GB" altLang="en-US" sz="2000">
              <a:solidFill>
                <a:srgbClr val="0070C0"/>
              </a:solidFill>
            </a:endParaRPr>
          </a:p>
        </p:txBody>
      </p:sp>
      <p:sp>
        <p:nvSpPr>
          <p:cNvPr id="74755" name="Rectangle 3" descr="Parchment">
            <a:extLst>
              <a:ext uri="{FF2B5EF4-FFF2-40B4-BE49-F238E27FC236}">
                <a16:creationId xmlns:a16="http://schemas.microsoft.com/office/drawing/2014/main" id="{21E1F670-B471-CD98-9424-80337B87D03B}"/>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When the number and activity of cytochrome P450 enzymes are increased, under the influence of a substance, we speak of P450 </a:t>
            </a:r>
            <a:r>
              <a:rPr lang="en" altLang="en-US" sz="1600" b="1" dirty="0">
                <a:solidFill>
                  <a:srgbClr val="0070C0"/>
                </a:solidFill>
              </a:rPr>
              <a:t>induction .</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Inducers can increase the synthesis or decrease the degradation of a particular P450 </a:t>
            </a:r>
            <a:r>
              <a:rPr lang="en" altLang="en-US" sz="1600" dirty="0">
                <a:solidFill>
                  <a:srgbClr val="0070C0"/>
                </a:solidFill>
              </a:rPr>
              <a:t>isoform ; </a:t>
            </a:r>
            <a:r>
              <a:rPr lang="en" altLang="en-US" sz="1600" dirty="0"/>
              <a:t>the result is an accelerated biotransformation of the inducer and other substances (drugs) metabolized by the induced isoform and a reduction in their pharmacological effect.</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If the resulting metabolites are toxic, a toxic effect may also occur.</a:t>
            </a:r>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r>
              <a:rPr lang="en" altLang="en-US" sz="1600" dirty="0"/>
              <a:t>Known P450 inducers:</a:t>
            </a:r>
          </a:p>
          <a:p>
            <a:pPr lvl="1" eaLnBrk="1" hangingPunct="1">
              <a:buClr>
                <a:srgbClr val="0070C0"/>
              </a:buClr>
              <a:buFont typeface="Symbol" panose="05050102010706020507" pitchFamily="18" charset="2"/>
              <a:buChar char="·"/>
            </a:pPr>
            <a:r>
              <a:rPr lang="en" altLang="en-US" sz="1400" dirty="0"/>
              <a:t>Polycyclic aromatic hydrocarbons, present in food prepared on the grill with charcoal and tobacco smoke, as well as plants from the cruciferous family (cabbage, cauliflower, Brussels sprouts, broccoli) induce CIP1A enzymes</a:t>
            </a:r>
          </a:p>
          <a:p>
            <a:pPr lvl="1" eaLnBrk="1" hangingPunct="1">
              <a:buClr>
                <a:srgbClr val="0070C0"/>
              </a:buClr>
              <a:buFont typeface="Symbol" panose="05050102010706020507" pitchFamily="18" charset="2"/>
              <a:buChar char="·"/>
            </a:pPr>
            <a:r>
              <a:rPr lang="en" altLang="en-US" sz="1400" dirty="0"/>
              <a:t>John's wort induces CIP3A4</a:t>
            </a:r>
          </a:p>
          <a:p>
            <a:pPr lvl="1" eaLnBrk="1" hangingPunct="1">
              <a:buClr>
                <a:srgbClr val="0070C0"/>
              </a:buClr>
              <a:buFont typeface="Symbol" panose="05050102010706020507" pitchFamily="18" charset="2"/>
              <a:buChar char="·"/>
            </a:pPr>
            <a:r>
              <a:rPr lang="en" altLang="en-US" sz="1400" dirty="0"/>
              <a:t>Alcohol induces CIP2E1</a:t>
            </a:r>
          </a:p>
          <a:p>
            <a:pPr lvl="1" eaLnBrk="1" hangingPunct="1">
              <a:buClr>
                <a:srgbClr val="0070C0"/>
              </a:buClr>
              <a:buFont typeface="Symbol" panose="05050102010706020507" pitchFamily="18" charset="2"/>
              <a:buChar char="·"/>
            </a:pPr>
            <a:r>
              <a:rPr lang="en" altLang="en-US" sz="1400" dirty="0"/>
              <a:t>P450 inducer drugs: barbiturates (CIP3A4 and 2C9), carbamazepine and phenytoin (CIP3A4), glucocorticoids (CIP3A4), rifampicin (CIP3A4 and 2C9, 2C19), isoniazid (2E1)...</a:t>
            </a:r>
          </a:p>
          <a:p>
            <a:pPr lvl="1" eaLnBrk="1" hangingPunct="1">
              <a:buClr>
                <a:srgbClr val="0070C0"/>
              </a:buClr>
              <a:buFont typeface="Symbol" panose="05050102010706020507" pitchFamily="18" charset="2"/>
              <a:buChar char="·"/>
            </a:pPr>
            <a:endParaRPr lang="sr-Cyrl-CS" altLang="en-US" sz="1400" dirty="0"/>
          </a:p>
          <a:p>
            <a:pPr lvl="1" eaLnBrk="1" hangingPunct="1">
              <a:buClr>
                <a:srgbClr val="0070C0"/>
              </a:buClr>
              <a:buFont typeface="Wingdings" panose="05000000000000000000" pitchFamily="2" charset="2"/>
              <a:buChar char="v"/>
            </a:pPr>
            <a:endParaRPr lang="sr-Cyrl-CS" altLang="en-US" sz="14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0070C0"/>
              </a:buClr>
              <a:buFontTx/>
              <a:buNone/>
            </a:pPr>
            <a:endParaRPr lang="sr-Cyrl-CS" altLang="en-US" sz="1600" dirty="0"/>
          </a:p>
          <a:p>
            <a:pPr eaLnBrk="1" hangingPunct="1">
              <a:buClr>
                <a:srgbClr val="0070C0"/>
              </a:buClr>
              <a:buFont typeface="Wingdings" panose="05000000000000000000" pitchFamily="2" charset="2"/>
              <a:buChar char="v"/>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7030A0"/>
              </a:buClr>
              <a:buFont typeface="Symbol" panose="05050102010706020507" pitchFamily="18" charset="2"/>
              <a:buChar char="·"/>
            </a:pPr>
            <a:endParaRPr lang="sr-Cyrl-CS" altLang="en-US" sz="1600" dirty="0"/>
          </a:p>
          <a:p>
            <a:pPr eaLnBrk="1" hangingPunct="1">
              <a:buClr>
                <a:srgbClr val="C00000"/>
              </a:buClr>
              <a:buFontTx/>
              <a:buNone/>
            </a:pPr>
            <a:endParaRPr lang="sr-Cyrl-CS" altLang="en-US" sz="1600" dirty="0"/>
          </a:p>
          <a:p>
            <a:pPr eaLnBrk="1" hangingPunct="1">
              <a:buClr>
                <a:srgbClr val="C00000"/>
              </a:buClr>
              <a:buFontTx/>
              <a:buNone/>
            </a:pPr>
            <a:r>
              <a:rPr lang="en" altLang="en-US" sz="1600" dirty="0"/>
              <a:t> </a:t>
            </a:r>
          </a:p>
          <a:p>
            <a:pPr eaLnBrk="1" hangingPunct="1">
              <a:buClr>
                <a:srgbClr val="C00000"/>
              </a:buClr>
              <a:buFontTx/>
              <a:buNone/>
            </a:pPr>
            <a:endParaRPr lang="sr-Cyrl-CS" altLang="en-US" sz="800" dirty="0"/>
          </a:p>
          <a:p>
            <a:pPr eaLnBrk="1" hangingPunct="1">
              <a:buClr>
                <a:srgbClr val="C00000"/>
              </a:buClr>
              <a:buFont typeface="Wingdings" panose="05000000000000000000" pitchFamily="2" charset="2"/>
              <a:buChar char="v"/>
            </a:pPr>
            <a:endParaRPr lang="sr-Cyrl-CS" altLang="en-US" sz="1600" dirty="0"/>
          </a:p>
          <a:p>
            <a:pPr eaLnBrk="1" hangingPunct="1">
              <a:buClr>
                <a:srgbClr val="C00000"/>
              </a:buClr>
            </a:pPr>
            <a:endParaRPr lang="sr-Cyrl-CS" altLang="en-US" sz="1600" dirty="0"/>
          </a:p>
          <a:p>
            <a:pPr eaLnBrk="1" hangingPunct="1">
              <a:buFontTx/>
              <a:buNone/>
            </a:pPr>
            <a:r>
              <a:rPr lang="en" altLang="en-US" sz="1600" dirty="0"/>
              <a:t>  </a:t>
            </a:r>
            <a:endParaRPr lang="en-GB" altLang="en-US" sz="1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4" descr="Parchment">
            <a:extLst>
              <a:ext uri="{FF2B5EF4-FFF2-40B4-BE49-F238E27FC236}">
                <a16:creationId xmlns:a16="http://schemas.microsoft.com/office/drawing/2014/main" id="{E7587064-68B1-F6D3-4E85-2FBC46744A72}"/>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0070C0"/>
                </a:solidFill>
              </a:rPr>
              <a:t>BIOTRANSFORMATION OF DRUGS </a:t>
            </a:r>
            <a:br>
              <a:rPr lang="sr-Cyrl-CS" altLang="en-US" sz="2000" b="1">
                <a:solidFill>
                  <a:srgbClr val="0070C0"/>
                </a:solidFill>
              </a:rPr>
            </a:br>
            <a:r>
              <a:rPr lang="en" altLang="en-US" sz="1800">
                <a:solidFill>
                  <a:srgbClr val="0070C0"/>
                </a:solidFill>
              </a:rPr>
              <a:t>INHIBITION OF ENZYMES CARRYING OUT BIOTRANSFORMATION OF DRUGS</a:t>
            </a:r>
            <a:endParaRPr lang="en-GB" altLang="en-US" sz="2000">
              <a:solidFill>
                <a:srgbClr val="0070C0"/>
              </a:solidFill>
            </a:endParaRPr>
          </a:p>
        </p:txBody>
      </p:sp>
      <p:sp>
        <p:nvSpPr>
          <p:cNvPr id="75779" name="Rectangle 3" descr="Parchment">
            <a:extLst>
              <a:ext uri="{FF2B5EF4-FFF2-40B4-BE49-F238E27FC236}">
                <a16:creationId xmlns:a16="http://schemas.microsoft.com/office/drawing/2014/main" id="{716FF127-F29B-18C1-BBFD-15D2E45828FB}"/>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r>
              <a:rPr lang="en" altLang="en-US" sz="1600"/>
              <a:t>When the number and activity of cytochrome P450 enzymes are reduced, under the influence of a substance, we speak of P450 </a:t>
            </a:r>
            <a:r>
              <a:rPr lang="en" altLang="en-US" sz="1600" b="1">
                <a:solidFill>
                  <a:srgbClr val="0070C0"/>
                </a:solidFill>
              </a:rPr>
              <a:t>inhibition .</a:t>
            </a:r>
          </a:p>
          <a:p>
            <a:pPr eaLnBrk="1" hangingPunct="1">
              <a:buClr>
                <a:srgbClr val="0070C0"/>
              </a:buClr>
              <a:buFontTx/>
              <a:buNone/>
            </a:pPr>
            <a:endParaRPr lang="sr-Cyrl-CS" altLang="en-US" sz="800"/>
          </a:p>
          <a:p>
            <a:pPr eaLnBrk="1" hangingPunct="1">
              <a:buClr>
                <a:srgbClr val="0070C0"/>
              </a:buClr>
              <a:buFont typeface="Wingdings" panose="05000000000000000000" pitchFamily="2" charset="2"/>
              <a:buChar char="v"/>
            </a:pPr>
            <a:r>
              <a:rPr lang="en" altLang="en-US" sz="1600"/>
              <a:t>P450 inhibitors bind to the heme, the protein part, or both parts of the enzyme. Inhibition can be </a:t>
            </a:r>
            <a:r>
              <a:rPr lang="en" altLang="en-US" sz="1600">
                <a:solidFill>
                  <a:srgbClr val="0070C0"/>
                </a:solidFill>
              </a:rPr>
              <a:t>reversible </a:t>
            </a:r>
            <a:r>
              <a:rPr lang="en" altLang="en-US" sz="1600"/>
              <a:t>(competitive) or </a:t>
            </a:r>
            <a:r>
              <a:rPr lang="en" altLang="en-US" sz="1600">
                <a:solidFill>
                  <a:srgbClr val="0070C0"/>
                </a:solidFill>
              </a:rPr>
              <a:t>irreversible </a:t>
            </a:r>
            <a:r>
              <a:rPr lang="en" altLang="en-US" sz="1600"/>
              <a:t>(so-called suicidal inactivation), when the metabolite of the drug produced by biotransformation to P450 binds irreversibly to the enzyme and permanently inactivates it, interrupting further metabolism. For example. suicidal inactivation is performed by erythromycin on CIP3A, chloramphenicol and secobarbital on CIP2B1.</a:t>
            </a:r>
          </a:p>
          <a:p>
            <a:pPr eaLnBrk="1" hangingPunct="1">
              <a:buClr>
                <a:srgbClr val="0070C0"/>
              </a:buClr>
              <a:buFontTx/>
              <a:buNone/>
            </a:pPr>
            <a:endParaRPr lang="sr-Cyrl-CS" altLang="en-US" sz="800"/>
          </a:p>
          <a:p>
            <a:pPr eaLnBrk="1" hangingPunct="1">
              <a:buClr>
                <a:srgbClr val="0070C0"/>
              </a:buClr>
              <a:buFont typeface="Wingdings" panose="05000000000000000000" pitchFamily="2" charset="2"/>
              <a:buChar char="v"/>
            </a:pPr>
            <a:r>
              <a:rPr lang="en" altLang="en-US" sz="1600"/>
              <a:t>P450 inhibitors slow down their metabolism and the metabolism of drugs and endogenous substances that are metabolized on the same isoform of the enzyme, leading to an increase in concentration and toxic effects (especially in the case of drugs with a small therapeutic range).</a:t>
            </a:r>
          </a:p>
          <a:p>
            <a:pPr eaLnBrk="1" hangingPunct="1">
              <a:buClr>
                <a:srgbClr val="0070C0"/>
              </a:buClr>
              <a:buFontTx/>
              <a:buNone/>
            </a:pPr>
            <a:endParaRPr lang="sr-Cyrl-CS" altLang="en-US" sz="800"/>
          </a:p>
          <a:p>
            <a:pPr eaLnBrk="1" hangingPunct="1">
              <a:buClr>
                <a:srgbClr val="0070C0"/>
              </a:buClr>
              <a:buFont typeface="Wingdings" panose="05000000000000000000" pitchFamily="2" charset="2"/>
              <a:buChar char="v"/>
            </a:pPr>
            <a:r>
              <a:rPr lang="en" altLang="en-US" sz="1600"/>
              <a:t>Known P450 inhibitors:</a:t>
            </a:r>
          </a:p>
          <a:p>
            <a:pPr lvl="1" eaLnBrk="1" hangingPunct="1">
              <a:buClr>
                <a:srgbClr val="0070C0"/>
              </a:buClr>
              <a:buFont typeface="Symbol" panose="05050102010706020507" pitchFamily="18" charset="2"/>
              <a:buChar char="·"/>
            </a:pPr>
            <a:r>
              <a:rPr lang="en" altLang="en-US" sz="1400"/>
              <a:t>Grapefruit juice (inhibits CIP3A4)</a:t>
            </a:r>
          </a:p>
          <a:p>
            <a:pPr lvl="1" eaLnBrk="1" hangingPunct="1">
              <a:buClr>
                <a:srgbClr val="0070C0"/>
              </a:buClr>
              <a:buFont typeface="Symbol" panose="05050102010706020507" pitchFamily="18" charset="2"/>
              <a:buChar char="·"/>
            </a:pPr>
            <a:r>
              <a:rPr lang="en" altLang="en-US" sz="1400"/>
              <a:t>CS </a:t>
            </a:r>
            <a:r>
              <a:rPr lang="en" altLang="en-US" sz="1400" baseline="-25000"/>
              <a:t>2</a:t>
            </a:r>
            <a:endParaRPr lang="sr-Cyrl-CS" altLang="en-US" sz="1400" baseline="-25000"/>
          </a:p>
          <a:p>
            <a:pPr lvl="1" eaLnBrk="1" hangingPunct="1">
              <a:buClr>
                <a:srgbClr val="0070C0"/>
              </a:buClr>
              <a:buFont typeface="Symbol" panose="05050102010706020507" pitchFamily="18" charset="2"/>
              <a:buChar char="·"/>
            </a:pPr>
            <a:r>
              <a:rPr lang="en" altLang="en-US" sz="1400"/>
              <a:t>P450 inhibitor drugs: having an imidazole group (cimetidine, ketoconazole) inhibit 3A4 and 2C19, amiodarone (inhibits CIP3A4, 1A2, 2C9, 2D6), erythromycin, chloramphenicol, disulfiram (inhibits CIP2E1)</a:t>
            </a:r>
          </a:p>
          <a:p>
            <a:pPr eaLnBrk="1" hangingPunct="1">
              <a:buClr>
                <a:srgbClr val="0070C0"/>
              </a:buClr>
              <a:buFont typeface="Wingdings" panose="05000000000000000000" pitchFamily="2" charset="2"/>
              <a:buChar char="v"/>
            </a:pPr>
            <a:endParaRPr lang="sr-Cyrl-CS" altLang="en-US" sz="1600"/>
          </a:p>
          <a:p>
            <a:pPr eaLnBrk="1" hangingPunct="1">
              <a:buClr>
                <a:srgbClr val="0070C0"/>
              </a:buClr>
              <a:buFont typeface="Wingdings" panose="05000000000000000000" pitchFamily="2" charset="2"/>
              <a:buChar char="v"/>
            </a:pPr>
            <a:endParaRPr lang="sr-Cyrl-CS" altLang="en-US" sz="1600"/>
          </a:p>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endParaRPr lang="sr-Cyrl-CS" altLang="en-US" sz="1600"/>
          </a:p>
          <a:p>
            <a:pPr eaLnBrk="1" hangingPunct="1">
              <a:buClr>
                <a:srgbClr val="7030A0"/>
              </a:buClr>
              <a:buFont typeface="Symbol" panose="05050102010706020507" pitchFamily="18" charset="2"/>
              <a:buChar char="·"/>
            </a:pPr>
            <a:endParaRPr lang="sr-Cyrl-CS" altLang="en-US" sz="1600"/>
          </a:p>
          <a:p>
            <a:pPr eaLnBrk="1" hangingPunct="1">
              <a:buClr>
                <a:srgbClr val="7030A0"/>
              </a:buClr>
              <a:buFont typeface="Symbol" panose="05050102010706020507" pitchFamily="18" charset="2"/>
              <a:buChar char="·"/>
            </a:pPr>
            <a:endParaRPr lang="sr-Cyrl-CS" altLang="en-US" sz="1600"/>
          </a:p>
          <a:p>
            <a:pPr eaLnBrk="1" hangingPunct="1">
              <a:buClr>
                <a:srgbClr val="C00000"/>
              </a:buClr>
              <a:buFontTx/>
              <a:buNone/>
            </a:pPr>
            <a:endParaRPr lang="sr-Cyrl-CS" altLang="en-US" sz="1600"/>
          </a:p>
          <a:p>
            <a:pPr eaLnBrk="1" hangingPunct="1">
              <a:buClr>
                <a:srgbClr val="C00000"/>
              </a:buClr>
              <a:buFontTx/>
              <a:buNone/>
            </a:pPr>
            <a:r>
              <a:rPr lang="en" altLang="en-US" sz="1600"/>
              <a:t> </a:t>
            </a:r>
          </a:p>
          <a:p>
            <a:pPr eaLnBrk="1" hangingPunct="1">
              <a:buClr>
                <a:srgbClr val="C00000"/>
              </a:buClr>
              <a:buFontTx/>
              <a:buNone/>
            </a:pPr>
            <a:endParaRPr lang="sr-Cyrl-CS" altLang="en-US" sz="800"/>
          </a:p>
          <a:p>
            <a:pPr eaLnBrk="1" hangingPunct="1">
              <a:buClr>
                <a:srgbClr val="C00000"/>
              </a:buClr>
              <a:buFont typeface="Wingdings" panose="05000000000000000000" pitchFamily="2" charset="2"/>
              <a:buChar char="v"/>
            </a:pPr>
            <a:endParaRPr lang="sr-Cyrl-CS" altLang="en-US" sz="1600"/>
          </a:p>
          <a:p>
            <a:pPr eaLnBrk="1" hangingPunct="1">
              <a:buClr>
                <a:srgbClr val="C00000"/>
              </a:buClr>
            </a:pPr>
            <a:endParaRPr lang="sr-Cyrl-CS" altLang="en-US" sz="1600"/>
          </a:p>
          <a:p>
            <a:pPr eaLnBrk="1" hangingPunct="1">
              <a:buFontTx/>
              <a:buNone/>
            </a:pPr>
            <a:r>
              <a:rPr lang="en" altLang="en-US" sz="1600"/>
              <a:t>  </a:t>
            </a:r>
            <a:endParaRPr lang="en-GB" altLang="en-US" sz="1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4" descr="Parchment">
            <a:extLst>
              <a:ext uri="{FF2B5EF4-FFF2-40B4-BE49-F238E27FC236}">
                <a16:creationId xmlns:a16="http://schemas.microsoft.com/office/drawing/2014/main" id="{60E9B046-C566-5045-4838-564384B160C9}"/>
              </a:ext>
            </a:extLst>
          </p:cNvPr>
          <p:cNvSpPr>
            <a:spLocks noGrp="1" noChangeArrowheads="1"/>
          </p:cNvSpPr>
          <p:nvPr>
            <p:ph type="title"/>
          </p:nvPr>
        </p:nvSpPr>
        <p:spPr>
          <a:xfrm>
            <a:off x="0" y="0"/>
            <a:ext cx="9144000" cy="1214438"/>
          </a:xfrm>
          <a:blipFill dpi="0" rotWithShape="0">
            <a:blip r:embed="rId2"/>
            <a:srcRect/>
            <a:tile tx="0" ty="0" sx="100000" sy="100000" flip="none" algn="tl"/>
          </a:blipFill>
        </p:spPr>
        <p:txBody>
          <a:bodyPr/>
          <a:lstStyle/>
          <a:p>
            <a:pPr eaLnBrk="1" hangingPunct="1"/>
            <a:br>
              <a:rPr lang="sr-Cyrl-CS" altLang="en-US" sz="2400" b="1"/>
            </a:br>
            <a:br>
              <a:rPr lang="sr-Cyrl-CS" altLang="en-US" sz="100" b="1"/>
            </a:br>
            <a:r>
              <a:rPr lang="en" altLang="en-US" sz="2000" b="1">
                <a:solidFill>
                  <a:srgbClr val="0070C0"/>
                </a:solidFill>
              </a:rPr>
              <a:t>BIOTRANSFORMATION OF DRUGS </a:t>
            </a:r>
            <a:br>
              <a:rPr lang="sr-Cyrl-CS" altLang="en-US" sz="2000" b="1">
                <a:solidFill>
                  <a:srgbClr val="0070C0"/>
                </a:solidFill>
              </a:rPr>
            </a:br>
            <a:r>
              <a:rPr lang="en" altLang="en-US" sz="1800">
                <a:solidFill>
                  <a:srgbClr val="0070C0"/>
                </a:solidFill>
              </a:rPr>
              <a:t>INDIVIDUAL DIFFERENCES IN THE SPEED OF BIOTRANSFORMATION OF DRUGS</a:t>
            </a:r>
            <a:endParaRPr lang="en-GB" altLang="en-US" sz="2000">
              <a:solidFill>
                <a:srgbClr val="0070C0"/>
              </a:solidFill>
            </a:endParaRPr>
          </a:p>
        </p:txBody>
      </p:sp>
      <p:sp>
        <p:nvSpPr>
          <p:cNvPr id="76803" name="Rectangle 3" descr="Parchment">
            <a:extLst>
              <a:ext uri="{FF2B5EF4-FFF2-40B4-BE49-F238E27FC236}">
                <a16:creationId xmlns:a16="http://schemas.microsoft.com/office/drawing/2014/main" id="{644C8EAE-37B4-53C7-C41E-F86363D6167D}"/>
              </a:ext>
            </a:extLst>
          </p:cNvPr>
          <p:cNvSpPr>
            <a:spLocks noGrp="1" noChangeArrowheads="1"/>
          </p:cNvSpPr>
          <p:nvPr>
            <p:ph idx="1"/>
          </p:nvPr>
        </p:nvSpPr>
        <p:spPr>
          <a:xfrm>
            <a:off x="0" y="1143000"/>
            <a:ext cx="9144000" cy="5715000"/>
          </a:xfrm>
          <a:blipFill dpi="0" rotWithShape="0">
            <a:blip r:embed="rId2"/>
            <a:srcRect/>
            <a:tile tx="0" ty="0" sx="100000" sy="100000" flip="none" algn="tl"/>
          </a:blipFill>
        </p:spPr>
        <p:txBody>
          <a:bodyPr/>
          <a:lstStyle/>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r>
              <a:rPr lang="en" altLang="en-US" sz="1600"/>
              <a:t>Individual differences in the rate of drug metabolism can be genetic or non-genetic in nature.</a:t>
            </a:r>
          </a:p>
          <a:p>
            <a:pPr eaLnBrk="1" hangingPunct="1">
              <a:buClr>
                <a:srgbClr val="0070C0"/>
              </a:buClr>
              <a:buFontTx/>
              <a:buNone/>
            </a:pPr>
            <a:endParaRPr lang="sr-Cyrl-CS" altLang="en-US" sz="800"/>
          </a:p>
          <a:p>
            <a:pPr eaLnBrk="1" hangingPunct="1">
              <a:buClr>
                <a:srgbClr val="0070C0"/>
              </a:buClr>
              <a:buFont typeface="Wingdings" panose="05000000000000000000" pitchFamily="2" charset="2"/>
              <a:buChar char="v"/>
            </a:pPr>
            <a:r>
              <a:rPr lang="en" altLang="en-US" sz="1600">
                <a:solidFill>
                  <a:srgbClr val="0070C0"/>
                </a:solidFill>
              </a:rPr>
              <a:t>Genetic polymorphism</a:t>
            </a:r>
          </a:p>
          <a:p>
            <a:pPr eaLnBrk="1" hangingPunct="1">
              <a:buClr>
                <a:srgbClr val="0070C0"/>
              </a:buClr>
              <a:buFontTx/>
              <a:buNone/>
            </a:pPr>
            <a:r>
              <a:rPr lang="en" altLang="en-US" sz="1600">
                <a:solidFill>
                  <a:srgbClr val="0070C0"/>
                </a:solidFill>
              </a:rPr>
              <a:t>  </a:t>
            </a:r>
            <a:r>
              <a:rPr lang="en" altLang="en-US" sz="1600"/>
              <a:t>Some patients have a genetically determined defect of certain enzymes:</a:t>
            </a:r>
          </a:p>
          <a:p>
            <a:pPr eaLnBrk="1" hangingPunct="1">
              <a:buClr>
                <a:srgbClr val="0070C0"/>
              </a:buClr>
              <a:buFontTx/>
              <a:buNone/>
            </a:pPr>
            <a:r>
              <a:rPr lang="en" altLang="en-US" sz="1600"/>
              <a:t>pseudocholinesterase (slow metabolism of succinylcholine)</a:t>
            </a:r>
          </a:p>
          <a:p>
            <a:pPr eaLnBrk="1" hangingPunct="1">
              <a:buClr>
                <a:srgbClr val="0070C0"/>
              </a:buClr>
              <a:buFontTx/>
              <a:buNone/>
            </a:pPr>
            <a:r>
              <a:rPr lang="en" altLang="en-US" sz="1600"/>
              <a:t>acetylase (slow metabolism of isoniazid - about 50% of the population)</a:t>
            </a:r>
          </a:p>
          <a:p>
            <a:pPr eaLnBrk="1" hangingPunct="1">
              <a:buClr>
                <a:srgbClr val="0070C0"/>
              </a:buClr>
              <a:buFontTx/>
              <a:buNone/>
            </a:pPr>
            <a:r>
              <a:rPr lang="en" altLang="en-US" sz="1600"/>
              <a:t>cytochrome P450 isoforms 2D6 (slow metabolism of a larger number of drugs)</a:t>
            </a:r>
          </a:p>
          <a:p>
            <a:pPr eaLnBrk="1" hangingPunct="1">
              <a:buClr>
                <a:srgbClr val="0070C0"/>
              </a:buClr>
              <a:buFontTx/>
              <a:buNone/>
            </a:pPr>
            <a:r>
              <a:rPr lang="en" altLang="en-US" sz="1600"/>
              <a:t>cytochrome P450 isoforms 2C9 (slow metabolism of warfarin)</a:t>
            </a:r>
          </a:p>
          <a:p>
            <a:pPr eaLnBrk="1" hangingPunct="1">
              <a:buClr>
                <a:srgbClr val="0070C0"/>
              </a:buClr>
              <a:buFontTx/>
              <a:buNone/>
            </a:pPr>
            <a:r>
              <a:rPr lang="en" altLang="en-US" sz="1600"/>
              <a:t>isoform 2C19 cytochrome P450</a:t>
            </a:r>
          </a:p>
          <a:p>
            <a:pPr eaLnBrk="1" hangingPunct="1">
              <a:buClr>
                <a:srgbClr val="0070C0"/>
              </a:buClr>
              <a:buFontTx/>
              <a:buNone/>
            </a:pPr>
            <a:r>
              <a:rPr lang="en" altLang="en-US" sz="1600"/>
              <a:t>With them, it is necessary to correct (reduce) the dose of drugs that are metabolized by means of defective enzymes.</a:t>
            </a:r>
          </a:p>
          <a:p>
            <a:pPr eaLnBrk="1" hangingPunct="1">
              <a:buClr>
                <a:srgbClr val="0070C0"/>
              </a:buClr>
              <a:buFontTx/>
              <a:buNone/>
            </a:pPr>
            <a:r>
              <a:rPr lang="en" altLang="en-US" sz="1600"/>
              <a:t>Ethiopians and Saudis often have a more active isoform of CIP2D6 than the rest of the population and require higher doses of drugs that are metabolized via that isoform.</a:t>
            </a:r>
          </a:p>
          <a:p>
            <a:pPr eaLnBrk="1" hangingPunct="1">
              <a:buClr>
                <a:srgbClr val="0070C0"/>
              </a:buClr>
              <a:buFontTx/>
              <a:buNone/>
            </a:pPr>
            <a:endParaRPr lang="sr-Cyrl-CS" altLang="en-US" sz="800"/>
          </a:p>
          <a:p>
            <a:pPr eaLnBrk="1" hangingPunct="1">
              <a:buClr>
                <a:srgbClr val="0070C0"/>
              </a:buClr>
              <a:buFont typeface="Wingdings" panose="05000000000000000000" pitchFamily="2" charset="2"/>
              <a:buChar char="v"/>
            </a:pPr>
            <a:r>
              <a:rPr lang="en" altLang="en-US" sz="1600">
                <a:solidFill>
                  <a:srgbClr val="0070C0"/>
                </a:solidFill>
              </a:rPr>
              <a:t>Nongenetic factors </a:t>
            </a:r>
            <a:r>
              <a:rPr lang="en" altLang="en-US" sz="1600"/>
              <a:t>include age, gender, diet, tobacco, industrial toxins, drugs that induce or inhibit cytochrome P450, liver disease, and heart disease that reduce blood flow through the liver.</a:t>
            </a:r>
          </a:p>
          <a:p>
            <a:pPr eaLnBrk="1" hangingPunct="1">
              <a:buClr>
                <a:srgbClr val="0070C0"/>
              </a:buClr>
              <a:buFontTx/>
              <a:buNone/>
            </a:pPr>
            <a:endParaRPr lang="sr-Cyrl-CS" altLang="en-US" sz="800"/>
          </a:p>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endParaRPr lang="sr-Cyrl-CS" altLang="en-US" sz="1600"/>
          </a:p>
          <a:p>
            <a:pPr eaLnBrk="1" hangingPunct="1">
              <a:buClr>
                <a:srgbClr val="0070C0"/>
              </a:buClr>
              <a:buFontTx/>
              <a:buNone/>
            </a:pPr>
            <a:endParaRPr lang="sr-Cyrl-CS" altLang="en-US" sz="1600"/>
          </a:p>
          <a:p>
            <a:pPr eaLnBrk="1" hangingPunct="1">
              <a:buClr>
                <a:srgbClr val="0070C0"/>
              </a:buClr>
              <a:buFont typeface="Wingdings" panose="05000000000000000000" pitchFamily="2" charset="2"/>
              <a:buChar char="v"/>
            </a:pPr>
            <a:endParaRPr lang="sr-Cyrl-CS" altLang="en-US" sz="1600"/>
          </a:p>
          <a:p>
            <a:pPr eaLnBrk="1" hangingPunct="1">
              <a:buClr>
                <a:srgbClr val="7030A0"/>
              </a:buClr>
              <a:buFont typeface="Symbol" panose="05050102010706020507" pitchFamily="18" charset="2"/>
              <a:buChar char="·"/>
            </a:pPr>
            <a:endParaRPr lang="sr-Cyrl-CS" altLang="en-US" sz="1600"/>
          </a:p>
          <a:p>
            <a:pPr eaLnBrk="1" hangingPunct="1">
              <a:buClr>
                <a:srgbClr val="7030A0"/>
              </a:buClr>
              <a:buFont typeface="Symbol" panose="05050102010706020507" pitchFamily="18" charset="2"/>
              <a:buChar char="·"/>
            </a:pPr>
            <a:endParaRPr lang="sr-Cyrl-CS" altLang="en-US" sz="1600"/>
          </a:p>
          <a:p>
            <a:pPr eaLnBrk="1" hangingPunct="1">
              <a:buClr>
                <a:srgbClr val="C00000"/>
              </a:buClr>
              <a:buFontTx/>
              <a:buNone/>
            </a:pPr>
            <a:endParaRPr lang="sr-Cyrl-CS" altLang="en-US" sz="1600"/>
          </a:p>
          <a:p>
            <a:pPr eaLnBrk="1" hangingPunct="1">
              <a:buClr>
                <a:srgbClr val="C00000"/>
              </a:buClr>
              <a:buFontTx/>
              <a:buNone/>
            </a:pPr>
            <a:r>
              <a:rPr lang="en" altLang="en-US" sz="1600"/>
              <a:t> </a:t>
            </a:r>
          </a:p>
          <a:p>
            <a:pPr eaLnBrk="1" hangingPunct="1">
              <a:buClr>
                <a:srgbClr val="C00000"/>
              </a:buClr>
              <a:buFontTx/>
              <a:buNone/>
            </a:pPr>
            <a:endParaRPr lang="sr-Cyrl-CS" altLang="en-US" sz="800"/>
          </a:p>
          <a:p>
            <a:pPr eaLnBrk="1" hangingPunct="1">
              <a:buClr>
                <a:srgbClr val="C00000"/>
              </a:buClr>
              <a:buFont typeface="Wingdings" panose="05000000000000000000" pitchFamily="2" charset="2"/>
              <a:buChar char="v"/>
            </a:pPr>
            <a:endParaRPr lang="sr-Cyrl-CS" altLang="en-US" sz="1600"/>
          </a:p>
          <a:p>
            <a:pPr eaLnBrk="1" hangingPunct="1">
              <a:buClr>
                <a:srgbClr val="C00000"/>
              </a:buClr>
            </a:pPr>
            <a:endParaRPr lang="sr-Cyrl-CS" altLang="en-US" sz="1600"/>
          </a:p>
          <a:p>
            <a:pPr eaLnBrk="1" hangingPunct="1">
              <a:buFontTx/>
              <a:buNone/>
            </a:pPr>
            <a:r>
              <a:rPr lang="en" altLang="en-US" sz="1600"/>
              <a:t>  </a:t>
            </a:r>
            <a:endParaRPr lang="en-GB" altLang="en-US" sz="1600"/>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GB" sz="32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GB" sz="3200" b="0" i="0" u="none" strike="noStrike" cap="none" normalizeH="0" baseline="0" smtClean="0">
            <a:ln>
              <a:noFill/>
            </a:ln>
            <a:solidFill>
              <a:schemeClr val="tx1"/>
            </a:solidFill>
            <a:effectLst/>
            <a:latin typeface="Times New Roman" charset="0"/>
          </a:defRPr>
        </a:defPPr>
      </a:lstStyle>
    </a:lnDef>
    <a:txDef>
      <a:spPr>
        <a:noFill/>
        <a:ln>
          <a:noFill/>
        </a:ln>
      </a:spPr>
      <a:bodyPr wrap="square" rtlCol="0">
        <a:spAutoFit/>
      </a:bodyPr>
      <a:lstStyle>
        <a:defPPr>
          <a:buNone/>
          <a:defRPr sz="1000" b="1" smtClean="0">
            <a:solidFill>
              <a:srgbClr val="FFFF00"/>
            </a:solidFill>
            <a:latin typeface="MS Reference Sans Serif"/>
          </a:defRPr>
        </a:defPPr>
      </a:lstStyle>
    </a:tx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9858</TotalTime>
  <Words>5140</Words>
  <Application>Microsoft Office PowerPoint</Application>
  <PresentationFormat>On-screen Show (4:3)</PresentationFormat>
  <Paragraphs>643</Paragraphs>
  <Slides>28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Comic Sans MS</vt:lpstr>
      <vt:lpstr>MS Reference Sans Serif</vt:lpstr>
      <vt:lpstr>Symbol</vt:lpstr>
      <vt:lpstr>Times New Roman</vt:lpstr>
      <vt:lpstr>Wingdings</vt:lpstr>
      <vt:lpstr>Default Design</vt:lpstr>
      <vt:lpstr>Pharmacology and toxicology – week two</vt:lpstr>
      <vt:lpstr>  BIOTRANSFORMATION OF DRUGS </vt:lpstr>
      <vt:lpstr>  BIOTRANSFORMATION OF DRUGS  FIRST PHASE REACTIONS</vt:lpstr>
      <vt:lpstr>  BIOTRANSFORMATION OF DRUGS  CYTOCHROME P450 ENZYME ISOFORMS</vt:lpstr>
      <vt:lpstr>  BIOTRANSFORMATION OF DRUGS  SECOND PHASE REACTIONS</vt:lpstr>
      <vt:lpstr>  BIOTRANSFORMATION OF DRUGS  EFFECT OF THE FIRST PASSAGE THROUGH THE LIVER</vt:lpstr>
      <vt:lpstr>  BIOTRANSFORMATION OF DRUGS  INDUCTION OF ENZYMES WHICH PERFORM BIOTRANSFORMATION OF DRUGS</vt:lpstr>
      <vt:lpstr>  BIOTRANSFORMATION OF DRUGS  INHIBITION OF ENZYMES CARRYING OUT BIOTRANSFORMATION OF DRUGS</vt:lpstr>
      <vt:lpstr>  BIOTRANSFORMATION OF DRUGS  INDIVIDUAL DIFFERENCES IN THE SPEED OF BIOTRANSFORMATION OF DRUGS</vt:lpstr>
      <vt:lpstr>  ELIMINATION OF DRUGS  EXCRETION OF DRUGS THROUGH THE KIDNEYS</vt:lpstr>
      <vt:lpstr>  ELIMINATION OF DRUGS  EXCRETION OF DRUGS THROUGH THE KIDNEYS</vt:lpstr>
      <vt:lpstr>  ELIMINATION OF DRUGS  EXCRETION OF DRUGS VIA BILE</vt:lpstr>
      <vt:lpstr>  ELIMINATION OF DRUGS  EXCRETION OF DRUGS BY OTHER ROUTES</vt:lpstr>
      <vt:lpstr>  SPEED OF ELIMINATION  DRUGS: FIRST-ORDER KINETICS</vt:lpstr>
      <vt:lpstr>  DRUG ELIMINATION  DRUG ELIMINATION RATE: FIRST-ORDER KINETICS</vt:lpstr>
      <vt:lpstr>  SPEED OF ELIMINATION  DRUGS: FIRST-ORDER KINETICS</vt:lpstr>
      <vt:lpstr>  SPEED OF ELIMINATION OF  DRUGS: ZERO-ORDER KINETICS</vt:lpstr>
      <vt:lpstr>                 SPEED OF ELIMINATION  DRUGS: ZERO-ORDER KINETICS</vt:lpstr>
      <vt:lpstr>  ELIMINATION OF DRUGS  EQUILIBRIUM STATE</vt:lpstr>
      <vt:lpstr>  ELIMINATION OF DRUGS  EQUILIBRIUM STATE</vt:lpstr>
      <vt:lpstr>  ELIMINATION OF DRUGS  EQUILIBRIUM STATE</vt:lpstr>
      <vt:lpstr>                 PHARMACOTHERAPY IN CHILDREN'S AGE  CHARACTERISTICS OF PHARMACOKINETICS OF NEWBORN INFANTS </vt:lpstr>
      <vt:lpstr>                 PHARMACOTHERAPY IN CHILDREN PHARMACOKINETICS  CHARACTERISTICS OF NEWBORN AND PREMATURE INFANTS </vt:lpstr>
      <vt:lpstr>                 PHARMACOTHERAPY IN CHILDREN  PHARMACOKINETICS CHARACTERISTICS OF INFANTS AND YOUNG CHILDREN</vt:lpstr>
      <vt:lpstr>                 PHARMACOTHERAPY IN CHILDREN  DOSAGE OF DRUGS</vt:lpstr>
      <vt:lpstr>                 PHARMACOTHERAPY IN CHILDREN  CONTRAINDICATIONS AND SPECIFIC ADVERSE EFFECTS</vt:lpstr>
      <vt:lpstr>                 PHARMACOTHERAPY IN ELDERLY PEOPLE.  PHARMACOKINETIC CHARACTERISTICS OF ELDERLY PEOPLE </vt:lpstr>
      <vt:lpstr>                 PHARMACOTHERAPY IN ELDERLY PEOPLE.  PHARMACOKINETIC CHARACTERISTICS OF ELDERLY PEOPLE </vt:lpstr>
    </vt:vector>
  </TitlesOfParts>
  <Company>FARMAKOLOGIJA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УВОД У ФАРМАКОЛОГИЈУ</dc:title>
  <dc:creator>PAKOM</dc:creator>
  <cp:lastModifiedBy>Slobodan Jankovic</cp:lastModifiedBy>
  <cp:revision>601</cp:revision>
  <dcterms:created xsi:type="dcterms:W3CDTF">2004-09-10T07:36:53Z</dcterms:created>
  <dcterms:modified xsi:type="dcterms:W3CDTF">2023-08-02T12:14:11Z</dcterms:modified>
</cp:coreProperties>
</file>